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57" r:id="rId4"/>
    <p:sldId id="258" r:id="rId5"/>
    <p:sldId id="259" r:id="rId6"/>
    <p:sldId id="260" r:id="rId7"/>
    <p:sldId id="261" r:id="rId8"/>
    <p:sldId id="264" r:id="rId9"/>
    <p:sldId id="287" r:id="rId10"/>
    <p:sldId id="268" r:id="rId11"/>
    <p:sldId id="269" r:id="rId12"/>
    <p:sldId id="270" r:id="rId13"/>
    <p:sldId id="281" r:id="rId14"/>
    <p:sldId id="271" r:id="rId15"/>
    <p:sldId id="282" r:id="rId16"/>
    <p:sldId id="283" r:id="rId17"/>
    <p:sldId id="272" r:id="rId18"/>
    <p:sldId id="285" r:id="rId19"/>
    <p:sldId id="286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6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0037" autoAdjust="0"/>
  </p:normalViewPr>
  <p:slideViewPr>
    <p:cSldViewPr snapToGrid="0">
      <p:cViewPr varScale="1">
        <p:scale>
          <a:sx n="65" d="100"/>
          <a:sy n="65" d="100"/>
        </p:scale>
        <p:origin x="7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23763-2416-4238-AD44-AE234C36C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4B021E-405D-45BA-968D-1EACA4A95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8DF2-6FFF-4050-8E65-C92E2507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8E27-D405-48B4-BA27-B3F76B9B086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3478C-9BAF-44D4-B4F6-97BD912A6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2DFB8-5A41-46B8-B603-51AB59074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F96-B3CD-4019-BA88-0A84020C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59EAA-C1F6-422D-8DF8-591E896B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830F82-5F2F-4A7D-996C-E1FDF659F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5ECD6-2D8F-4CF7-99D4-E1F64B71B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8E27-D405-48B4-BA27-B3F76B9B086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FC231-AE8D-4C2F-BC6C-4DD116DED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DA82B-9901-4D92-BFE8-E59E224B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F96-B3CD-4019-BA88-0A84020C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1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86C46F-AEA8-4BCC-BAB3-F18BC06CF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B067D-0BDC-489C-9748-6FBA09012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4A495-0E18-46C1-ACFB-05BFC8DDD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8E27-D405-48B4-BA27-B3F76B9B086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B50B9-1197-4493-98E0-D8026D5A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044F8-4EA9-46BC-AB9C-11E4C43AE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F96-B3CD-4019-BA88-0A84020C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E6065-8066-422A-BEEE-112697669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9C38-A322-4FD9-B65B-3F01CD801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1EF3A-D5F6-4D34-A3AC-85C09228C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8E27-D405-48B4-BA27-B3F76B9B086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86862-0DFD-4EAB-9C73-0EB04A56F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676A6-4745-4575-B4B5-86E0AB969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F96-B3CD-4019-BA88-0A84020C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0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E95BB-89EA-4A42-AFE8-96EEF8FDD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1A606-4ADE-4FB2-900C-D8F52B850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8580E-0C86-4912-B476-1422E83BE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8E27-D405-48B4-BA27-B3F76B9B086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B540D-3D5C-44DE-83C8-C98C67016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443FC-DCEB-4BFA-A505-F175C7338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F96-B3CD-4019-BA88-0A84020C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7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736BF-5320-4AE0-A4FA-488EFD414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76291-68B9-4E57-907D-63BD683D1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C22688-FCE3-437C-9499-8DB487A60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0F887-B9B3-4A63-A7D5-EAA33AF98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8E27-D405-48B4-BA27-B3F76B9B086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33F48-00AE-429F-A715-3B7C1C632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C3BBAC-7A3C-44FB-AEC3-A964EF600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F96-B3CD-4019-BA88-0A84020C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0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E7DD6-7C06-459D-BC36-107DF1CBD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C4EEC-2EF4-4D63-9DB3-72B6F4AA6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F0019-2B60-49E2-B568-4C3E49530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EACE2-8D93-4CF8-8CE0-FEC36DAC8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0ABFFB-466F-4CBD-8740-3953474D2D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77D07-BC7E-446F-AEA3-C18EB9C1F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8E27-D405-48B4-BA27-B3F76B9B086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DB4C42-6474-41F4-8902-7A381F0D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68EC53-521F-4A6D-8761-B80D1CCA4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F96-B3CD-4019-BA88-0A84020C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5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563F2-B610-4E68-9432-D68D8CC0A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2E229A-80E1-4BDA-9CC0-92A69C222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8E27-D405-48B4-BA27-B3F76B9B086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6EC50-1AC6-4F41-A2E2-BA71A4B0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9D02DF-158A-40E5-84DA-C62E2FC49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F96-B3CD-4019-BA88-0A84020C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0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3CD82C-70F7-4B00-9528-DEE9ACC59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8E27-D405-48B4-BA27-B3F76B9B086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908B28-5798-4B58-8F1A-213299BC4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05293-3FEC-44EB-B6C8-50E41E38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F96-B3CD-4019-BA88-0A84020C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3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6ADBD-7871-4344-A2CF-3FABB8DF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AF55-963A-47AB-8D9D-CAA9E24A0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F06EBE-9C10-4E35-BB00-2E234C3B1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EDD8F-048D-4197-BF66-0AF9D8D7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8E27-D405-48B4-BA27-B3F76B9B086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15A06C-386A-4398-92B7-0233F67A2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D9F6C-CFB6-4E14-91C5-273DD7620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F96-B3CD-4019-BA88-0A84020C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9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B7A95-16D7-4C92-B9D3-D0B389334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1878C8-7EDC-4ED8-AB8F-23B179FCC2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659A-E631-4B59-AC73-49DB108EA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6AE77-C4EC-4E3A-AC61-55C70A49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8E27-D405-48B4-BA27-B3F76B9B086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18C18-AED2-4B2F-9FE5-4B6A1A217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5CDCF-7007-455C-8FD4-03CBFD7FF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F96-B3CD-4019-BA88-0A84020C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2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620A64-235A-4100-BD5C-DC106A45A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CE800-2299-430F-AB44-3600F479B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72932-2B77-46D1-AA94-CA06CB19C5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B8E27-D405-48B4-BA27-B3F76B9B086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C5F1C-F350-4900-90BF-9376665D3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2B3C2-8BB7-4FB7-9404-E1AA94E23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3DF96-B3CD-4019-BA88-0A84020C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7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1B96A-C94B-45FC-A847-B30327BE78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Does Good Teaching Look Like?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4FE5AA-D4EC-43C6-910E-8ED4CA714B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Adamson, Ph.D.</a:t>
            </a:r>
          </a:p>
          <a:p>
            <a:r>
              <a:rPr lang="en-US" dirty="0"/>
              <a:t>sadamson23@gmail.com</a:t>
            </a:r>
          </a:p>
          <a:p>
            <a:r>
              <a:rPr lang="en-US" dirty="0"/>
              <a:t>getrealmath.wordpress.com</a:t>
            </a:r>
          </a:p>
        </p:txBody>
      </p:sp>
    </p:spTree>
    <p:extLst>
      <p:ext uri="{BB962C8B-B14F-4D97-AF65-F5344CB8AC3E}">
        <p14:creationId xmlns:p14="http://schemas.microsoft.com/office/powerpoint/2010/main" val="2099241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Subtraction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5 – 3</a:t>
            </a:r>
          </a:p>
          <a:p>
            <a:endParaRPr lang="en-US"/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4800600" y="2362200"/>
            <a:ext cx="533400" cy="533400"/>
            <a:chOff x="624" y="2208"/>
            <a:chExt cx="336" cy="336"/>
          </a:xfrm>
        </p:grpSpPr>
        <p:sp>
          <p:nvSpPr>
            <p:cNvPr id="32773" name="Oval 5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2775" name="Group 7"/>
          <p:cNvGrpSpPr>
            <a:grpSpLocks/>
          </p:cNvGrpSpPr>
          <p:nvPr/>
        </p:nvGrpSpPr>
        <p:grpSpPr bwMode="auto">
          <a:xfrm>
            <a:off x="5486400" y="2590800"/>
            <a:ext cx="533400" cy="533400"/>
            <a:chOff x="624" y="2208"/>
            <a:chExt cx="336" cy="336"/>
          </a:xfrm>
        </p:grpSpPr>
        <p:sp>
          <p:nvSpPr>
            <p:cNvPr id="32776" name="Oval 8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4648200" y="3048000"/>
            <a:ext cx="533400" cy="533400"/>
            <a:chOff x="624" y="2208"/>
            <a:chExt cx="336" cy="336"/>
          </a:xfrm>
        </p:grpSpPr>
        <p:sp>
          <p:nvSpPr>
            <p:cNvPr id="32779" name="Oval 11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2781" name="Group 13"/>
          <p:cNvGrpSpPr>
            <a:grpSpLocks/>
          </p:cNvGrpSpPr>
          <p:nvPr/>
        </p:nvGrpSpPr>
        <p:grpSpPr bwMode="auto">
          <a:xfrm>
            <a:off x="5410200" y="3276600"/>
            <a:ext cx="533400" cy="533400"/>
            <a:chOff x="624" y="2208"/>
            <a:chExt cx="336" cy="336"/>
          </a:xfrm>
        </p:grpSpPr>
        <p:sp>
          <p:nvSpPr>
            <p:cNvPr id="32782" name="Oval 14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3" name="Text Box 15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5029200" y="4038600"/>
            <a:ext cx="533400" cy="533400"/>
            <a:chOff x="624" y="2208"/>
            <a:chExt cx="336" cy="336"/>
          </a:xfrm>
        </p:grpSpPr>
        <p:sp>
          <p:nvSpPr>
            <p:cNvPr id="32785" name="Oval 17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6" name="Text Box 18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pic>
        <p:nvPicPr>
          <p:cNvPr id="32788" name="Picture 20" descr="MCj029794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37326" y="2071689"/>
            <a:ext cx="792163" cy="183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1714500" y="1716088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3200" dirty="0"/>
              <a:t>= </a:t>
            </a:r>
            <a:r>
              <a:rPr kumimoji="1" lang="en-US" sz="3200" dirty="0">
                <a:cs typeface="Times New Roman" pitchFamily="18" charset="0"/>
              </a:rPr>
              <a:t>2</a:t>
            </a:r>
            <a:endParaRPr kumimoji="1" lang="en-US" sz="3200" dirty="0"/>
          </a:p>
        </p:txBody>
      </p:sp>
    </p:spTree>
    <p:extLst>
      <p:ext uri="{BB962C8B-B14F-4D97-AF65-F5344CB8AC3E}">
        <p14:creationId xmlns:p14="http://schemas.microsoft.com/office/powerpoint/2010/main" val="208393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2948E-6 L -0.01649 0.12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59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49 0.12 L -0.05816 0.23099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55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5 – 3</a:t>
            </a:r>
          </a:p>
          <a:p>
            <a:endParaRPr lang="en-US" dirty="0"/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3810000" y="2607220"/>
            <a:ext cx="533400" cy="533400"/>
            <a:chOff x="624" y="2208"/>
            <a:chExt cx="336" cy="336"/>
          </a:xfrm>
        </p:grpSpPr>
        <p:sp>
          <p:nvSpPr>
            <p:cNvPr id="32773" name="Oval 5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2775" name="Group 7"/>
          <p:cNvGrpSpPr>
            <a:grpSpLocks/>
          </p:cNvGrpSpPr>
          <p:nvPr/>
        </p:nvGrpSpPr>
        <p:grpSpPr bwMode="auto">
          <a:xfrm>
            <a:off x="5257800" y="2590800"/>
            <a:ext cx="533400" cy="533400"/>
            <a:chOff x="624" y="2208"/>
            <a:chExt cx="336" cy="336"/>
          </a:xfrm>
        </p:grpSpPr>
        <p:sp>
          <p:nvSpPr>
            <p:cNvPr id="32776" name="Oval 8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4572000" y="2607220"/>
            <a:ext cx="533400" cy="533400"/>
            <a:chOff x="624" y="2208"/>
            <a:chExt cx="336" cy="336"/>
          </a:xfrm>
        </p:grpSpPr>
        <p:sp>
          <p:nvSpPr>
            <p:cNvPr id="32779" name="Oval 11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2781" name="Group 13"/>
          <p:cNvGrpSpPr>
            <a:grpSpLocks/>
          </p:cNvGrpSpPr>
          <p:nvPr/>
        </p:nvGrpSpPr>
        <p:grpSpPr bwMode="auto">
          <a:xfrm>
            <a:off x="6629400" y="2562226"/>
            <a:ext cx="533400" cy="533400"/>
            <a:chOff x="624" y="2208"/>
            <a:chExt cx="336" cy="336"/>
          </a:xfrm>
        </p:grpSpPr>
        <p:sp>
          <p:nvSpPr>
            <p:cNvPr id="32782" name="Oval 14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3" name="Text Box 15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5981700" y="2576513"/>
            <a:ext cx="533400" cy="533400"/>
            <a:chOff x="624" y="2208"/>
            <a:chExt cx="336" cy="336"/>
          </a:xfrm>
        </p:grpSpPr>
        <p:sp>
          <p:nvSpPr>
            <p:cNvPr id="32785" name="Oval 17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6" name="Text Box 18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1714500" y="1728788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3200" dirty="0"/>
              <a:t>= </a:t>
            </a:r>
            <a:r>
              <a:rPr kumimoji="1" lang="en-US" sz="3200" dirty="0">
                <a:cs typeface="Times New Roman" pitchFamily="18" charset="0"/>
              </a:rPr>
              <a:t>2</a:t>
            </a:r>
            <a:endParaRPr kumimoji="1" lang="en-US" sz="3200" dirty="0"/>
          </a:p>
        </p:txBody>
      </p:sp>
      <p:grpSp>
        <p:nvGrpSpPr>
          <p:cNvPr id="21" name="Group 4"/>
          <p:cNvGrpSpPr>
            <a:grpSpLocks/>
          </p:cNvGrpSpPr>
          <p:nvPr/>
        </p:nvGrpSpPr>
        <p:grpSpPr bwMode="auto">
          <a:xfrm>
            <a:off x="3810000" y="3276600"/>
            <a:ext cx="533400" cy="533400"/>
            <a:chOff x="624" y="2208"/>
            <a:chExt cx="336" cy="336"/>
          </a:xfrm>
        </p:grpSpPr>
        <p:sp>
          <p:nvSpPr>
            <p:cNvPr id="22" name="Oval 5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6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24" name="Group 7"/>
          <p:cNvGrpSpPr>
            <a:grpSpLocks/>
          </p:cNvGrpSpPr>
          <p:nvPr/>
        </p:nvGrpSpPr>
        <p:grpSpPr bwMode="auto">
          <a:xfrm>
            <a:off x="5257800" y="3260180"/>
            <a:ext cx="533400" cy="533400"/>
            <a:chOff x="624" y="2208"/>
            <a:chExt cx="336" cy="336"/>
          </a:xfrm>
        </p:grpSpPr>
        <p:sp>
          <p:nvSpPr>
            <p:cNvPr id="25" name="Oval 8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9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27" name="Group 10"/>
          <p:cNvGrpSpPr>
            <a:grpSpLocks/>
          </p:cNvGrpSpPr>
          <p:nvPr/>
        </p:nvGrpSpPr>
        <p:grpSpPr bwMode="auto">
          <a:xfrm>
            <a:off x="4572000" y="3276600"/>
            <a:ext cx="533400" cy="533400"/>
            <a:chOff x="624" y="2208"/>
            <a:chExt cx="336" cy="336"/>
          </a:xfrm>
        </p:grpSpPr>
        <p:sp>
          <p:nvSpPr>
            <p:cNvPr id="28" name="Oval 11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867400" y="2438400"/>
            <a:ext cx="1371600" cy="838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44900" y="2438400"/>
            <a:ext cx="2298700" cy="1562894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9712534">
            <a:off x="3524689" y="4110196"/>
            <a:ext cx="1685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</a:t>
            </a:r>
          </a:p>
        </p:txBody>
      </p:sp>
      <p:sp>
        <p:nvSpPr>
          <p:cNvPr id="5" name="Right Arrow 4"/>
          <p:cNvSpPr/>
          <p:nvPr/>
        </p:nvSpPr>
        <p:spPr>
          <a:xfrm rot="9912319">
            <a:off x="7192946" y="2064147"/>
            <a:ext cx="1257300" cy="9961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19712534">
            <a:off x="5861844" y="3193625"/>
            <a:ext cx="3030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difference</a:t>
            </a:r>
          </a:p>
        </p:txBody>
      </p:sp>
    </p:spTree>
    <p:extLst>
      <p:ext uri="{BB962C8B-B14F-4D97-AF65-F5344CB8AC3E}">
        <p14:creationId xmlns:p14="http://schemas.microsoft.com/office/powerpoint/2010/main" val="267741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9" grpId="0"/>
      <p:bldP spid="2" grpId="0" animBg="1"/>
      <p:bldP spid="3" grpId="0" animBg="1"/>
      <p:bldP spid="4" grpId="0"/>
      <p:bldP spid="5" grpId="0" animBg="1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Subtraction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cs typeface="Times New Roman" pitchFamily="18" charset="0"/>
              </a:rPr>
              <a:t>−</a:t>
            </a:r>
            <a:r>
              <a:rPr lang="en-US"/>
              <a:t>5 </a:t>
            </a:r>
            <a:r>
              <a:rPr lang="en-US">
                <a:cs typeface="Times New Roman" pitchFamily="18" charset="0"/>
              </a:rPr>
              <a:t>−</a:t>
            </a:r>
            <a:r>
              <a:rPr lang="en-US"/>
              <a:t> </a:t>
            </a:r>
            <a:r>
              <a:rPr lang="en-US">
                <a:cs typeface="Times New Roman" pitchFamily="18" charset="0"/>
              </a:rPr>
              <a:t>(− </a:t>
            </a:r>
            <a:r>
              <a:rPr lang="en-US"/>
              <a:t>3)</a:t>
            </a: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6019800" y="3124200"/>
            <a:ext cx="533400" cy="533400"/>
            <a:chOff x="2304" y="2880"/>
            <a:chExt cx="336" cy="336"/>
          </a:xfrm>
        </p:grpSpPr>
        <p:sp>
          <p:nvSpPr>
            <p:cNvPr id="33797" name="Oval 5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5257800" y="2819400"/>
            <a:ext cx="533400" cy="533400"/>
            <a:chOff x="2304" y="2880"/>
            <a:chExt cx="336" cy="336"/>
          </a:xfrm>
        </p:grpSpPr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3802" name="Group 10"/>
          <p:cNvGrpSpPr>
            <a:grpSpLocks/>
          </p:cNvGrpSpPr>
          <p:nvPr/>
        </p:nvGrpSpPr>
        <p:grpSpPr bwMode="auto">
          <a:xfrm>
            <a:off x="5410200" y="3657600"/>
            <a:ext cx="533400" cy="533400"/>
            <a:chOff x="2304" y="2880"/>
            <a:chExt cx="336" cy="336"/>
          </a:xfrm>
        </p:grpSpPr>
        <p:sp>
          <p:nvSpPr>
            <p:cNvPr id="33803" name="Oval 11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3805" name="Group 13"/>
          <p:cNvGrpSpPr>
            <a:grpSpLocks/>
          </p:cNvGrpSpPr>
          <p:nvPr/>
        </p:nvGrpSpPr>
        <p:grpSpPr bwMode="auto">
          <a:xfrm>
            <a:off x="6096000" y="3886200"/>
            <a:ext cx="533400" cy="533400"/>
            <a:chOff x="2304" y="2880"/>
            <a:chExt cx="336" cy="336"/>
          </a:xfrm>
        </p:grpSpPr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3808" name="Group 16"/>
          <p:cNvGrpSpPr>
            <a:grpSpLocks/>
          </p:cNvGrpSpPr>
          <p:nvPr/>
        </p:nvGrpSpPr>
        <p:grpSpPr bwMode="auto">
          <a:xfrm>
            <a:off x="5638800" y="4648200"/>
            <a:ext cx="533400" cy="533400"/>
            <a:chOff x="2304" y="2880"/>
            <a:chExt cx="336" cy="33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pic>
        <p:nvPicPr>
          <p:cNvPr id="33811" name="Picture 19" descr="MCj029794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96113" y="2528888"/>
            <a:ext cx="792163" cy="183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362200" y="1751648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3200" dirty="0"/>
              <a:t>= </a:t>
            </a:r>
            <a:r>
              <a:rPr kumimoji="1" lang="en-US" sz="3200" dirty="0">
                <a:cs typeface="Times New Roman" pitchFamily="18" charset="0"/>
              </a:rPr>
              <a:t>−2</a:t>
            </a:r>
          </a:p>
        </p:txBody>
      </p:sp>
    </p:spTree>
    <p:extLst>
      <p:ext uri="{BB962C8B-B14F-4D97-AF65-F5344CB8AC3E}">
        <p14:creationId xmlns:p14="http://schemas.microsoft.com/office/powerpoint/2010/main" val="142538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96532E-6 L 0.01666 0.13318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66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0.13318 L -0.04184 0.23306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" y="4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– 5 – (– 3)</a:t>
            </a:r>
          </a:p>
          <a:p>
            <a:endParaRPr lang="en-US" dirty="0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2247900" y="1749425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3200" dirty="0"/>
              <a:t>= </a:t>
            </a:r>
            <a:r>
              <a:rPr lang="en-US" sz="3200" dirty="0"/>
              <a:t>– </a:t>
            </a:r>
            <a:r>
              <a:rPr kumimoji="1" lang="en-US" sz="3200" dirty="0">
                <a:cs typeface="Times New Roman" pitchFamily="18" charset="0"/>
              </a:rPr>
              <a:t>2</a:t>
            </a:r>
            <a:endParaRPr kumimoji="1"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6096000" y="3219847"/>
            <a:ext cx="1371600" cy="838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44900" y="2438400"/>
            <a:ext cx="2298700" cy="1562894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9712534">
            <a:off x="3524689" y="4110196"/>
            <a:ext cx="1685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</a:t>
            </a:r>
          </a:p>
        </p:txBody>
      </p:sp>
      <p:sp>
        <p:nvSpPr>
          <p:cNvPr id="5" name="Right Arrow 4"/>
          <p:cNvSpPr/>
          <p:nvPr/>
        </p:nvSpPr>
        <p:spPr>
          <a:xfrm rot="9912319">
            <a:off x="7192946" y="2064147"/>
            <a:ext cx="1257300" cy="9961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19712534">
            <a:off x="5861844" y="3193625"/>
            <a:ext cx="3030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difference</a:t>
            </a:r>
          </a:p>
        </p:txBody>
      </p:sp>
      <p:grpSp>
        <p:nvGrpSpPr>
          <p:cNvPr id="35" name="Group 4"/>
          <p:cNvGrpSpPr>
            <a:grpSpLocks/>
          </p:cNvGrpSpPr>
          <p:nvPr/>
        </p:nvGrpSpPr>
        <p:grpSpPr bwMode="auto">
          <a:xfrm>
            <a:off x="4379916" y="2535809"/>
            <a:ext cx="533400" cy="533400"/>
            <a:chOff x="2304" y="2880"/>
            <a:chExt cx="336" cy="336"/>
          </a:xfrm>
        </p:grpSpPr>
        <p:sp>
          <p:nvSpPr>
            <p:cNvPr id="36" name="Oval 5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8" name="Group 7"/>
          <p:cNvGrpSpPr>
            <a:grpSpLocks/>
          </p:cNvGrpSpPr>
          <p:nvPr/>
        </p:nvGrpSpPr>
        <p:grpSpPr bwMode="auto">
          <a:xfrm>
            <a:off x="3755992" y="2535666"/>
            <a:ext cx="533400" cy="533400"/>
            <a:chOff x="2304" y="2880"/>
            <a:chExt cx="336" cy="336"/>
          </a:xfrm>
        </p:grpSpPr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41" name="Group 10"/>
          <p:cNvGrpSpPr>
            <a:grpSpLocks/>
          </p:cNvGrpSpPr>
          <p:nvPr/>
        </p:nvGrpSpPr>
        <p:grpSpPr bwMode="auto">
          <a:xfrm>
            <a:off x="6034124" y="2514600"/>
            <a:ext cx="533400" cy="533400"/>
            <a:chOff x="2304" y="2880"/>
            <a:chExt cx="336" cy="336"/>
          </a:xfrm>
        </p:grpSpPr>
        <p:sp>
          <p:nvSpPr>
            <p:cNvPr id="42" name="Oval 11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44" name="Group 13"/>
          <p:cNvGrpSpPr>
            <a:grpSpLocks/>
          </p:cNvGrpSpPr>
          <p:nvPr/>
        </p:nvGrpSpPr>
        <p:grpSpPr bwMode="auto">
          <a:xfrm>
            <a:off x="6699578" y="2500313"/>
            <a:ext cx="533400" cy="533400"/>
            <a:chOff x="2304" y="2880"/>
            <a:chExt cx="336" cy="336"/>
          </a:xfrm>
        </p:grpSpPr>
        <p:sp>
          <p:nvSpPr>
            <p:cNvPr id="45" name="Oval 14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15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47" name="Group 16"/>
          <p:cNvGrpSpPr>
            <a:grpSpLocks/>
          </p:cNvGrpSpPr>
          <p:nvPr/>
        </p:nvGrpSpPr>
        <p:grpSpPr bwMode="auto">
          <a:xfrm>
            <a:off x="5060164" y="2514600"/>
            <a:ext cx="533400" cy="533400"/>
            <a:chOff x="2304" y="2880"/>
            <a:chExt cx="336" cy="336"/>
          </a:xfrm>
        </p:grpSpPr>
        <p:sp>
          <p:nvSpPr>
            <p:cNvPr id="48" name="Oval 17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3757392" y="3342513"/>
            <a:ext cx="533400" cy="533400"/>
            <a:chOff x="2304" y="2880"/>
            <a:chExt cx="336" cy="33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53" name="Group 7"/>
          <p:cNvGrpSpPr>
            <a:grpSpLocks/>
          </p:cNvGrpSpPr>
          <p:nvPr/>
        </p:nvGrpSpPr>
        <p:grpSpPr bwMode="auto">
          <a:xfrm>
            <a:off x="4400587" y="3342513"/>
            <a:ext cx="533400" cy="533400"/>
            <a:chOff x="2304" y="2880"/>
            <a:chExt cx="336" cy="336"/>
          </a:xfrm>
        </p:grpSpPr>
        <p:sp>
          <p:nvSpPr>
            <p:cNvPr id="54" name="Oval 8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9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56" name="Group 7"/>
          <p:cNvGrpSpPr>
            <a:grpSpLocks/>
          </p:cNvGrpSpPr>
          <p:nvPr/>
        </p:nvGrpSpPr>
        <p:grpSpPr bwMode="auto">
          <a:xfrm>
            <a:off x="5060164" y="3328226"/>
            <a:ext cx="533400" cy="533400"/>
            <a:chOff x="2304" y="2880"/>
            <a:chExt cx="336" cy="336"/>
          </a:xfrm>
        </p:grpSpPr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9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−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058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9" grpId="0"/>
      <p:bldP spid="3" grpId="0" animBg="1"/>
      <p:bldP spid="4" grpId="0"/>
      <p:bldP spid="5" grpId="0" animBg="1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Subtraction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cs typeface="Times New Roman" pitchFamily="18" charset="0"/>
              </a:rPr>
              <a:t>−</a:t>
            </a:r>
            <a:r>
              <a:rPr lang="en-US"/>
              <a:t>5 – 3</a:t>
            </a: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7315200" y="3124200"/>
            <a:ext cx="533400" cy="533400"/>
            <a:chOff x="2304" y="2880"/>
            <a:chExt cx="336" cy="336"/>
          </a:xfrm>
        </p:grpSpPr>
        <p:sp>
          <p:nvSpPr>
            <p:cNvPr id="34821" name="Oval 5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2" name="Text Box 6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4823" name="Group 7"/>
          <p:cNvGrpSpPr>
            <a:grpSpLocks/>
          </p:cNvGrpSpPr>
          <p:nvPr/>
        </p:nvGrpSpPr>
        <p:grpSpPr bwMode="auto">
          <a:xfrm>
            <a:off x="6553200" y="2819400"/>
            <a:ext cx="533400" cy="533400"/>
            <a:chOff x="2304" y="2880"/>
            <a:chExt cx="336" cy="336"/>
          </a:xfrm>
        </p:grpSpPr>
        <p:sp>
          <p:nvSpPr>
            <p:cNvPr id="34824" name="Oval 8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5" name="Text Box 9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6705600" y="3657600"/>
            <a:ext cx="533400" cy="533400"/>
            <a:chOff x="2304" y="2880"/>
            <a:chExt cx="336" cy="336"/>
          </a:xfrm>
        </p:grpSpPr>
        <p:sp>
          <p:nvSpPr>
            <p:cNvPr id="34827" name="Oval 11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Text Box 12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4829" name="Group 13"/>
          <p:cNvGrpSpPr>
            <a:grpSpLocks/>
          </p:cNvGrpSpPr>
          <p:nvPr/>
        </p:nvGrpSpPr>
        <p:grpSpPr bwMode="auto">
          <a:xfrm>
            <a:off x="7391400" y="3886200"/>
            <a:ext cx="533400" cy="533400"/>
            <a:chOff x="2304" y="2880"/>
            <a:chExt cx="336" cy="336"/>
          </a:xfrm>
        </p:grpSpPr>
        <p:sp>
          <p:nvSpPr>
            <p:cNvPr id="34830" name="Oval 14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Text Box 15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4832" name="Group 16"/>
          <p:cNvGrpSpPr>
            <a:grpSpLocks/>
          </p:cNvGrpSpPr>
          <p:nvPr/>
        </p:nvGrpSpPr>
        <p:grpSpPr bwMode="auto">
          <a:xfrm>
            <a:off x="6934200" y="4648200"/>
            <a:ext cx="533400" cy="533400"/>
            <a:chOff x="2304" y="2880"/>
            <a:chExt cx="336" cy="336"/>
          </a:xfrm>
        </p:grpSpPr>
        <p:sp>
          <p:nvSpPr>
            <p:cNvPr id="34833" name="Oval 17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Text Box 18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4835" name="Group 19"/>
          <p:cNvGrpSpPr>
            <a:grpSpLocks/>
          </p:cNvGrpSpPr>
          <p:nvPr/>
        </p:nvGrpSpPr>
        <p:grpSpPr bwMode="auto">
          <a:xfrm>
            <a:off x="4800600" y="2438400"/>
            <a:ext cx="533400" cy="533400"/>
            <a:chOff x="624" y="2208"/>
            <a:chExt cx="336" cy="336"/>
          </a:xfrm>
        </p:grpSpPr>
        <p:sp>
          <p:nvSpPr>
            <p:cNvPr id="34836" name="Oval 20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7" name="Text Box 21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4838" name="Group 22"/>
          <p:cNvGrpSpPr>
            <a:grpSpLocks/>
          </p:cNvGrpSpPr>
          <p:nvPr/>
        </p:nvGrpSpPr>
        <p:grpSpPr bwMode="auto">
          <a:xfrm>
            <a:off x="5257800" y="2362200"/>
            <a:ext cx="533400" cy="533400"/>
            <a:chOff x="2304" y="2880"/>
            <a:chExt cx="336" cy="336"/>
          </a:xfrm>
        </p:grpSpPr>
        <p:sp>
          <p:nvSpPr>
            <p:cNvPr id="34839" name="Oval 23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0" name="Text Box 24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4841" name="Group 25"/>
          <p:cNvGrpSpPr>
            <a:grpSpLocks/>
          </p:cNvGrpSpPr>
          <p:nvPr/>
        </p:nvGrpSpPr>
        <p:grpSpPr bwMode="auto">
          <a:xfrm>
            <a:off x="5410200" y="3276600"/>
            <a:ext cx="533400" cy="533400"/>
            <a:chOff x="624" y="2208"/>
            <a:chExt cx="336" cy="336"/>
          </a:xfrm>
        </p:grpSpPr>
        <p:sp>
          <p:nvSpPr>
            <p:cNvPr id="34842" name="Oval 26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Text Box 27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4844" name="Group 28"/>
          <p:cNvGrpSpPr>
            <a:grpSpLocks/>
          </p:cNvGrpSpPr>
          <p:nvPr/>
        </p:nvGrpSpPr>
        <p:grpSpPr bwMode="auto">
          <a:xfrm>
            <a:off x="5867400" y="3200400"/>
            <a:ext cx="533400" cy="533400"/>
            <a:chOff x="2304" y="2880"/>
            <a:chExt cx="336" cy="336"/>
          </a:xfrm>
        </p:grpSpPr>
        <p:sp>
          <p:nvSpPr>
            <p:cNvPr id="34845" name="Oval 29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6" name="Text Box 30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4847" name="Group 31"/>
          <p:cNvGrpSpPr>
            <a:grpSpLocks/>
          </p:cNvGrpSpPr>
          <p:nvPr/>
        </p:nvGrpSpPr>
        <p:grpSpPr bwMode="auto">
          <a:xfrm>
            <a:off x="4038600" y="3352800"/>
            <a:ext cx="533400" cy="533400"/>
            <a:chOff x="624" y="2208"/>
            <a:chExt cx="336" cy="336"/>
          </a:xfrm>
        </p:grpSpPr>
        <p:sp>
          <p:nvSpPr>
            <p:cNvPr id="34848" name="Oval 32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9" name="Text Box 33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4850" name="Group 34"/>
          <p:cNvGrpSpPr>
            <a:grpSpLocks/>
          </p:cNvGrpSpPr>
          <p:nvPr/>
        </p:nvGrpSpPr>
        <p:grpSpPr bwMode="auto">
          <a:xfrm>
            <a:off x="4495800" y="3276600"/>
            <a:ext cx="533400" cy="533400"/>
            <a:chOff x="2304" y="2880"/>
            <a:chExt cx="336" cy="336"/>
          </a:xfrm>
        </p:grpSpPr>
        <p:sp>
          <p:nvSpPr>
            <p:cNvPr id="34851" name="Oval 35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2" name="Text Box 36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4853" name="Group 37"/>
          <p:cNvGrpSpPr>
            <a:grpSpLocks/>
          </p:cNvGrpSpPr>
          <p:nvPr/>
        </p:nvGrpSpPr>
        <p:grpSpPr bwMode="auto">
          <a:xfrm>
            <a:off x="5029200" y="4191000"/>
            <a:ext cx="533400" cy="533400"/>
            <a:chOff x="624" y="2208"/>
            <a:chExt cx="336" cy="336"/>
          </a:xfrm>
        </p:grpSpPr>
        <p:sp>
          <p:nvSpPr>
            <p:cNvPr id="34854" name="Oval 38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5" name="Text Box 39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4856" name="Group 40"/>
          <p:cNvGrpSpPr>
            <a:grpSpLocks/>
          </p:cNvGrpSpPr>
          <p:nvPr/>
        </p:nvGrpSpPr>
        <p:grpSpPr bwMode="auto">
          <a:xfrm>
            <a:off x="5486400" y="4114800"/>
            <a:ext cx="533400" cy="533400"/>
            <a:chOff x="2304" y="2880"/>
            <a:chExt cx="336" cy="336"/>
          </a:xfrm>
        </p:grpSpPr>
        <p:sp>
          <p:nvSpPr>
            <p:cNvPr id="34857" name="Oval 41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8" name="Text Box 42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4859" name="Group 43"/>
          <p:cNvGrpSpPr>
            <a:grpSpLocks/>
          </p:cNvGrpSpPr>
          <p:nvPr/>
        </p:nvGrpSpPr>
        <p:grpSpPr bwMode="auto">
          <a:xfrm>
            <a:off x="7543800" y="2590800"/>
            <a:ext cx="533400" cy="533400"/>
            <a:chOff x="624" y="2208"/>
            <a:chExt cx="336" cy="336"/>
          </a:xfrm>
        </p:grpSpPr>
        <p:sp>
          <p:nvSpPr>
            <p:cNvPr id="34860" name="Oval 44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1" name="Text Box 45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4862" name="Group 46"/>
          <p:cNvGrpSpPr>
            <a:grpSpLocks/>
          </p:cNvGrpSpPr>
          <p:nvPr/>
        </p:nvGrpSpPr>
        <p:grpSpPr bwMode="auto">
          <a:xfrm>
            <a:off x="8001000" y="2514600"/>
            <a:ext cx="533400" cy="533400"/>
            <a:chOff x="2304" y="2880"/>
            <a:chExt cx="336" cy="336"/>
          </a:xfrm>
        </p:grpSpPr>
        <p:sp>
          <p:nvSpPr>
            <p:cNvPr id="34863" name="Oval 47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4" name="Text Box 48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4865" name="Group 49"/>
          <p:cNvGrpSpPr>
            <a:grpSpLocks/>
          </p:cNvGrpSpPr>
          <p:nvPr/>
        </p:nvGrpSpPr>
        <p:grpSpPr bwMode="auto">
          <a:xfrm>
            <a:off x="8229600" y="3733800"/>
            <a:ext cx="533400" cy="533400"/>
            <a:chOff x="624" y="2208"/>
            <a:chExt cx="336" cy="336"/>
          </a:xfrm>
        </p:grpSpPr>
        <p:sp>
          <p:nvSpPr>
            <p:cNvPr id="34866" name="Oval 50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7" name="Text Box 51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4868" name="Group 52"/>
          <p:cNvGrpSpPr>
            <a:grpSpLocks/>
          </p:cNvGrpSpPr>
          <p:nvPr/>
        </p:nvGrpSpPr>
        <p:grpSpPr bwMode="auto">
          <a:xfrm>
            <a:off x="8686800" y="3657600"/>
            <a:ext cx="533400" cy="533400"/>
            <a:chOff x="2304" y="2880"/>
            <a:chExt cx="336" cy="336"/>
          </a:xfrm>
        </p:grpSpPr>
        <p:sp>
          <p:nvSpPr>
            <p:cNvPr id="34869" name="Oval 53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0" name="Text Box 54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4871" name="Group 55"/>
          <p:cNvGrpSpPr>
            <a:grpSpLocks/>
          </p:cNvGrpSpPr>
          <p:nvPr/>
        </p:nvGrpSpPr>
        <p:grpSpPr bwMode="auto">
          <a:xfrm>
            <a:off x="3200400" y="4114800"/>
            <a:ext cx="533400" cy="533400"/>
            <a:chOff x="624" y="2208"/>
            <a:chExt cx="336" cy="336"/>
          </a:xfrm>
        </p:grpSpPr>
        <p:sp>
          <p:nvSpPr>
            <p:cNvPr id="34872" name="Oval 56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3" name="Text Box 57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4874" name="Group 58"/>
          <p:cNvGrpSpPr>
            <a:grpSpLocks/>
          </p:cNvGrpSpPr>
          <p:nvPr/>
        </p:nvGrpSpPr>
        <p:grpSpPr bwMode="auto">
          <a:xfrm>
            <a:off x="3657600" y="4038600"/>
            <a:ext cx="533400" cy="533400"/>
            <a:chOff x="2304" y="2880"/>
            <a:chExt cx="336" cy="336"/>
          </a:xfrm>
        </p:grpSpPr>
        <p:sp>
          <p:nvSpPr>
            <p:cNvPr id="34875" name="Oval 59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6" name="Text Box 60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4877" name="Group 61"/>
          <p:cNvGrpSpPr>
            <a:grpSpLocks/>
          </p:cNvGrpSpPr>
          <p:nvPr/>
        </p:nvGrpSpPr>
        <p:grpSpPr bwMode="auto">
          <a:xfrm>
            <a:off x="3962400" y="4876800"/>
            <a:ext cx="533400" cy="533400"/>
            <a:chOff x="624" y="2208"/>
            <a:chExt cx="336" cy="336"/>
          </a:xfrm>
        </p:grpSpPr>
        <p:sp>
          <p:nvSpPr>
            <p:cNvPr id="34878" name="Oval 62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9" name="Text Box 63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4880" name="Group 64"/>
          <p:cNvGrpSpPr>
            <a:grpSpLocks/>
          </p:cNvGrpSpPr>
          <p:nvPr/>
        </p:nvGrpSpPr>
        <p:grpSpPr bwMode="auto">
          <a:xfrm>
            <a:off x="4419600" y="4800600"/>
            <a:ext cx="533400" cy="533400"/>
            <a:chOff x="2304" y="2880"/>
            <a:chExt cx="336" cy="336"/>
          </a:xfrm>
        </p:grpSpPr>
        <p:sp>
          <p:nvSpPr>
            <p:cNvPr id="34881" name="Oval 65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2" name="Text Box 66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pic>
        <p:nvPicPr>
          <p:cNvPr id="34883" name="Picture 67" descr="MCj029794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4722814"/>
            <a:ext cx="792163" cy="183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84" name="Text Box 68"/>
          <p:cNvSpPr txBox="1">
            <a:spLocks noChangeArrowheads="1"/>
          </p:cNvSpPr>
          <p:nvPr/>
        </p:nvSpPr>
        <p:spPr bwMode="auto">
          <a:xfrm>
            <a:off x="1920240" y="1766888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3200" dirty="0"/>
              <a:t>= </a:t>
            </a:r>
            <a:r>
              <a:rPr kumimoji="1" lang="en-US" sz="3200" dirty="0">
                <a:cs typeface="Times New Roman" pitchFamily="18" charset="0"/>
              </a:rPr>
              <a:t>−8</a:t>
            </a:r>
          </a:p>
        </p:txBody>
      </p:sp>
    </p:spTree>
    <p:extLst>
      <p:ext uri="{BB962C8B-B14F-4D97-AF65-F5344CB8AC3E}">
        <p14:creationId xmlns:p14="http://schemas.microsoft.com/office/powerpoint/2010/main" val="214523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2000"/>
                                        <p:tgtEl>
                                          <p:spTgt spid="3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3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4" dur="2000"/>
                                        <p:tgtEl>
                                          <p:spTgt spid="34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2000"/>
                                        <p:tgtEl>
                                          <p:spTgt spid="3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4" dur="2000"/>
                                        <p:tgtEl>
                                          <p:spTgt spid="3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9" dur="2000"/>
                                        <p:tgtEl>
                                          <p:spTgt spid="3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4" dur="2000"/>
                                        <p:tgtEl>
                                          <p:spTgt spid="3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9" dur="2000"/>
                                        <p:tgtEl>
                                          <p:spTgt spid="3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62428E-7 L -0.20659 -0.01087 " pathEditMode="relative" rAng="0" ptsTypes="AA">
                                      <p:cBhvr>
                                        <p:cTn id="123" dur="5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30" y="-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34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659 -0.01087 L -0.10659 -0.13295 " pathEditMode="relative" rAng="0" ptsTypes="AA">
                                      <p:cBhvr>
                                        <p:cTn id="131" dur="5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6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34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34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34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34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34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348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34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– 5 – 3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096000" y="3219847"/>
            <a:ext cx="1371600" cy="838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4"/>
          <p:cNvGrpSpPr>
            <a:grpSpLocks/>
          </p:cNvGrpSpPr>
          <p:nvPr/>
        </p:nvGrpSpPr>
        <p:grpSpPr bwMode="auto">
          <a:xfrm>
            <a:off x="4364192" y="2526776"/>
            <a:ext cx="533400" cy="533400"/>
            <a:chOff x="2304" y="2880"/>
            <a:chExt cx="336" cy="336"/>
          </a:xfrm>
        </p:grpSpPr>
        <p:sp>
          <p:nvSpPr>
            <p:cNvPr id="59" name="Oval 5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6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61" name="Group 7"/>
          <p:cNvGrpSpPr>
            <a:grpSpLocks/>
          </p:cNvGrpSpPr>
          <p:nvPr/>
        </p:nvGrpSpPr>
        <p:grpSpPr bwMode="auto">
          <a:xfrm>
            <a:off x="3755992" y="2511822"/>
            <a:ext cx="533400" cy="533400"/>
            <a:chOff x="2304" y="2880"/>
            <a:chExt cx="336" cy="336"/>
          </a:xfrm>
        </p:grpSpPr>
        <p:sp>
          <p:nvSpPr>
            <p:cNvPr id="62" name="Oval 8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Text Box 9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64" name="Group 10"/>
          <p:cNvGrpSpPr>
            <a:grpSpLocks/>
          </p:cNvGrpSpPr>
          <p:nvPr/>
        </p:nvGrpSpPr>
        <p:grpSpPr bwMode="auto">
          <a:xfrm>
            <a:off x="5665325" y="2526776"/>
            <a:ext cx="533400" cy="533400"/>
            <a:chOff x="2304" y="2880"/>
            <a:chExt cx="336" cy="336"/>
          </a:xfrm>
        </p:grpSpPr>
        <p:sp>
          <p:nvSpPr>
            <p:cNvPr id="65" name="Oval 11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Text Box 12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67" name="Group 16"/>
          <p:cNvGrpSpPr>
            <a:grpSpLocks/>
          </p:cNvGrpSpPr>
          <p:nvPr/>
        </p:nvGrpSpPr>
        <p:grpSpPr bwMode="auto">
          <a:xfrm>
            <a:off x="4986659" y="2531374"/>
            <a:ext cx="533400" cy="533400"/>
            <a:chOff x="2304" y="2880"/>
            <a:chExt cx="336" cy="336"/>
          </a:xfrm>
        </p:grpSpPr>
        <p:sp>
          <p:nvSpPr>
            <p:cNvPr id="68" name="Oval 17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18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70" name="Group 10"/>
          <p:cNvGrpSpPr>
            <a:grpSpLocks/>
          </p:cNvGrpSpPr>
          <p:nvPr/>
        </p:nvGrpSpPr>
        <p:grpSpPr bwMode="auto">
          <a:xfrm>
            <a:off x="6309063" y="2511822"/>
            <a:ext cx="533400" cy="533400"/>
            <a:chOff x="2304" y="2880"/>
            <a:chExt cx="336" cy="336"/>
          </a:xfrm>
        </p:grpSpPr>
        <p:sp>
          <p:nvSpPr>
            <p:cNvPr id="71" name="Oval 11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Text Box 12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73" name="Group 31"/>
          <p:cNvGrpSpPr>
            <a:grpSpLocks/>
          </p:cNvGrpSpPr>
          <p:nvPr/>
        </p:nvGrpSpPr>
        <p:grpSpPr bwMode="auto">
          <a:xfrm>
            <a:off x="4369964" y="3183522"/>
            <a:ext cx="533400" cy="533400"/>
            <a:chOff x="624" y="2208"/>
            <a:chExt cx="336" cy="336"/>
          </a:xfrm>
        </p:grpSpPr>
        <p:sp>
          <p:nvSpPr>
            <p:cNvPr id="74" name="Oval 32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79" name="Group 55"/>
          <p:cNvGrpSpPr>
            <a:grpSpLocks/>
          </p:cNvGrpSpPr>
          <p:nvPr/>
        </p:nvGrpSpPr>
        <p:grpSpPr bwMode="auto">
          <a:xfrm>
            <a:off x="5001098" y="3169235"/>
            <a:ext cx="533400" cy="533400"/>
            <a:chOff x="624" y="2208"/>
            <a:chExt cx="336" cy="336"/>
          </a:xfrm>
        </p:grpSpPr>
        <p:sp>
          <p:nvSpPr>
            <p:cNvPr id="80" name="Oval 56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57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85" name="Group 61"/>
          <p:cNvGrpSpPr>
            <a:grpSpLocks/>
          </p:cNvGrpSpPr>
          <p:nvPr/>
        </p:nvGrpSpPr>
        <p:grpSpPr bwMode="auto">
          <a:xfrm>
            <a:off x="3743372" y="3190666"/>
            <a:ext cx="533400" cy="533400"/>
            <a:chOff x="624" y="2208"/>
            <a:chExt cx="336" cy="336"/>
          </a:xfrm>
        </p:grpSpPr>
        <p:sp>
          <p:nvSpPr>
            <p:cNvPr id="86" name="Oval 62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683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– 5 – 3</a:t>
            </a:r>
          </a:p>
          <a:p>
            <a:endParaRPr lang="en-US" dirty="0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1897380" y="1736408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3200" dirty="0"/>
              <a:t>= </a:t>
            </a:r>
            <a:r>
              <a:rPr lang="en-US" sz="3200" dirty="0"/>
              <a:t>– </a:t>
            </a:r>
            <a:r>
              <a:rPr kumimoji="1" lang="en-US" sz="3200" dirty="0">
                <a:cs typeface="Times New Roman" pitchFamily="18" charset="0"/>
              </a:rPr>
              <a:t>8</a:t>
            </a:r>
            <a:endParaRPr kumimoji="1"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551476" y="2331035"/>
            <a:ext cx="2038465" cy="1562894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9712534">
            <a:off x="3157477" y="3937674"/>
            <a:ext cx="1685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</a:t>
            </a:r>
          </a:p>
        </p:txBody>
      </p:sp>
      <p:sp>
        <p:nvSpPr>
          <p:cNvPr id="5" name="Right Arrow 4"/>
          <p:cNvSpPr/>
          <p:nvPr/>
        </p:nvSpPr>
        <p:spPr>
          <a:xfrm rot="9159381">
            <a:off x="10196086" y="1395952"/>
            <a:ext cx="1257300" cy="9961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19712534">
            <a:off x="6169904" y="3618625"/>
            <a:ext cx="3030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difference</a:t>
            </a:r>
          </a:p>
        </p:txBody>
      </p:sp>
      <p:grpSp>
        <p:nvGrpSpPr>
          <p:cNvPr id="34" name="Group 4"/>
          <p:cNvGrpSpPr>
            <a:grpSpLocks/>
          </p:cNvGrpSpPr>
          <p:nvPr/>
        </p:nvGrpSpPr>
        <p:grpSpPr bwMode="auto">
          <a:xfrm>
            <a:off x="8144869" y="2628996"/>
            <a:ext cx="533400" cy="533400"/>
            <a:chOff x="2304" y="2880"/>
            <a:chExt cx="336" cy="336"/>
          </a:xfrm>
        </p:grpSpPr>
        <p:sp>
          <p:nvSpPr>
            <p:cNvPr id="59" name="Oval 5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6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61" name="Group 7"/>
          <p:cNvGrpSpPr>
            <a:grpSpLocks/>
          </p:cNvGrpSpPr>
          <p:nvPr/>
        </p:nvGrpSpPr>
        <p:grpSpPr bwMode="auto">
          <a:xfrm>
            <a:off x="7536669" y="2614042"/>
            <a:ext cx="533400" cy="533400"/>
            <a:chOff x="2304" y="2880"/>
            <a:chExt cx="336" cy="336"/>
          </a:xfrm>
        </p:grpSpPr>
        <p:sp>
          <p:nvSpPr>
            <p:cNvPr id="62" name="Oval 8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Text Box 9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64" name="Group 10"/>
          <p:cNvGrpSpPr>
            <a:grpSpLocks/>
          </p:cNvGrpSpPr>
          <p:nvPr/>
        </p:nvGrpSpPr>
        <p:grpSpPr bwMode="auto">
          <a:xfrm>
            <a:off x="9446002" y="2628996"/>
            <a:ext cx="533400" cy="533400"/>
            <a:chOff x="2304" y="2880"/>
            <a:chExt cx="336" cy="336"/>
          </a:xfrm>
        </p:grpSpPr>
        <p:sp>
          <p:nvSpPr>
            <p:cNvPr id="65" name="Oval 11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Text Box 12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67" name="Group 16"/>
          <p:cNvGrpSpPr>
            <a:grpSpLocks/>
          </p:cNvGrpSpPr>
          <p:nvPr/>
        </p:nvGrpSpPr>
        <p:grpSpPr bwMode="auto">
          <a:xfrm>
            <a:off x="8767336" y="2633594"/>
            <a:ext cx="533400" cy="533400"/>
            <a:chOff x="2304" y="2880"/>
            <a:chExt cx="336" cy="336"/>
          </a:xfrm>
        </p:grpSpPr>
        <p:sp>
          <p:nvSpPr>
            <p:cNvPr id="68" name="Oval 17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18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70" name="Group 10"/>
          <p:cNvGrpSpPr>
            <a:grpSpLocks/>
          </p:cNvGrpSpPr>
          <p:nvPr/>
        </p:nvGrpSpPr>
        <p:grpSpPr bwMode="auto">
          <a:xfrm>
            <a:off x="10089740" y="2614042"/>
            <a:ext cx="533400" cy="533400"/>
            <a:chOff x="2304" y="2880"/>
            <a:chExt cx="336" cy="336"/>
          </a:xfrm>
        </p:grpSpPr>
        <p:sp>
          <p:nvSpPr>
            <p:cNvPr id="71" name="Oval 11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Text Box 12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73" name="Group 31"/>
          <p:cNvGrpSpPr>
            <a:grpSpLocks/>
          </p:cNvGrpSpPr>
          <p:nvPr/>
        </p:nvGrpSpPr>
        <p:grpSpPr bwMode="auto">
          <a:xfrm>
            <a:off x="4369964" y="3183522"/>
            <a:ext cx="533400" cy="533400"/>
            <a:chOff x="624" y="2208"/>
            <a:chExt cx="336" cy="336"/>
          </a:xfrm>
        </p:grpSpPr>
        <p:sp>
          <p:nvSpPr>
            <p:cNvPr id="74" name="Oval 32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79" name="Group 55"/>
          <p:cNvGrpSpPr>
            <a:grpSpLocks/>
          </p:cNvGrpSpPr>
          <p:nvPr/>
        </p:nvGrpSpPr>
        <p:grpSpPr bwMode="auto">
          <a:xfrm>
            <a:off x="5001098" y="3169235"/>
            <a:ext cx="533400" cy="533400"/>
            <a:chOff x="624" y="2208"/>
            <a:chExt cx="336" cy="336"/>
          </a:xfrm>
        </p:grpSpPr>
        <p:sp>
          <p:nvSpPr>
            <p:cNvPr id="80" name="Oval 56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57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85" name="Group 61"/>
          <p:cNvGrpSpPr>
            <a:grpSpLocks/>
          </p:cNvGrpSpPr>
          <p:nvPr/>
        </p:nvGrpSpPr>
        <p:grpSpPr bwMode="auto">
          <a:xfrm>
            <a:off x="3743372" y="3190666"/>
            <a:ext cx="533400" cy="533400"/>
            <a:chOff x="624" y="2208"/>
            <a:chExt cx="336" cy="336"/>
          </a:xfrm>
        </p:grpSpPr>
        <p:sp>
          <p:nvSpPr>
            <p:cNvPr id="86" name="Oval 62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5" name="Group 31"/>
          <p:cNvGrpSpPr>
            <a:grpSpLocks/>
          </p:cNvGrpSpPr>
          <p:nvPr/>
        </p:nvGrpSpPr>
        <p:grpSpPr bwMode="auto">
          <a:xfrm>
            <a:off x="4357473" y="2586225"/>
            <a:ext cx="533400" cy="533400"/>
            <a:chOff x="624" y="2208"/>
            <a:chExt cx="336" cy="336"/>
          </a:xfrm>
        </p:grpSpPr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33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8" name="Group 55"/>
          <p:cNvGrpSpPr>
            <a:grpSpLocks/>
          </p:cNvGrpSpPr>
          <p:nvPr/>
        </p:nvGrpSpPr>
        <p:grpSpPr bwMode="auto">
          <a:xfrm>
            <a:off x="4988607" y="2571938"/>
            <a:ext cx="533400" cy="533400"/>
            <a:chOff x="624" y="2208"/>
            <a:chExt cx="336" cy="336"/>
          </a:xfrm>
        </p:grpSpPr>
        <p:sp>
          <p:nvSpPr>
            <p:cNvPr id="39" name="Oval 56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57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41" name="Group 61"/>
          <p:cNvGrpSpPr>
            <a:grpSpLocks/>
          </p:cNvGrpSpPr>
          <p:nvPr/>
        </p:nvGrpSpPr>
        <p:grpSpPr bwMode="auto">
          <a:xfrm>
            <a:off x="3730881" y="2593369"/>
            <a:ext cx="533400" cy="533400"/>
            <a:chOff x="624" y="2208"/>
            <a:chExt cx="336" cy="336"/>
          </a:xfrm>
        </p:grpSpPr>
        <p:sp>
          <p:nvSpPr>
            <p:cNvPr id="42" name="Oval 62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63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44" name="Group 4"/>
          <p:cNvGrpSpPr>
            <a:grpSpLocks/>
          </p:cNvGrpSpPr>
          <p:nvPr/>
        </p:nvGrpSpPr>
        <p:grpSpPr bwMode="auto">
          <a:xfrm>
            <a:off x="6242675" y="2594036"/>
            <a:ext cx="533400" cy="533400"/>
            <a:chOff x="2304" y="2880"/>
            <a:chExt cx="336" cy="336"/>
          </a:xfrm>
        </p:grpSpPr>
        <p:sp>
          <p:nvSpPr>
            <p:cNvPr id="45" name="Oval 5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47" name="Group 7"/>
          <p:cNvGrpSpPr>
            <a:grpSpLocks/>
          </p:cNvGrpSpPr>
          <p:nvPr/>
        </p:nvGrpSpPr>
        <p:grpSpPr bwMode="auto">
          <a:xfrm>
            <a:off x="5634475" y="2579082"/>
            <a:ext cx="533400" cy="533400"/>
            <a:chOff x="2304" y="2880"/>
            <a:chExt cx="336" cy="336"/>
          </a:xfrm>
        </p:grpSpPr>
        <p:sp>
          <p:nvSpPr>
            <p:cNvPr id="48" name="Oval 8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9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50" name="Group 16"/>
          <p:cNvGrpSpPr>
            <a:grpSpLocks/>
          </p:cNvGrpSpPr>
          <p:nvPr/>
        </p:nvGrpSpPr>
        <p:grpSpPr bwMode="auto">
          <a:xfrm>
            <a:off x="6865142" y="2598634"/>
            <a:ext cx="533400" cy="533400"/>
            <a:chOff x="2304" y="2880"/>
            <a:chExt cx="336" cy="336"/>
          </a:xfrm>
        </p:grpSpPr>
        <p:sp>
          <p:nvSpPr>
            <p:cNvPr id="51" name="Oval 17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18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35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9" grpId="0"/>
      <p:bldP spid="3" grpId="0" animBg="1"/>
      <p:bldP spid="4" grpId="0"/>
      <p:bldP spid="5" grpId="0" animBg="1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Subtraction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5 </a:t>
            </a:r>
            <a:r>
              <a:rPr lang="en-US">
                <a:cs typeface="Times New Roman" pitchFamily="18" charset="0"/>
              </a:rPr>
              <a:t>−</a:t>
            </a:r>
            <a:r>
              <a:rPr lang="en-US"/>
              <a:t> (</a:t>
            </a:r>
            <a:r>
              <a:rPr lang="en-US">
                <a:cs typeface="Times New Roman" pitchFamily="18" charset="0"/>
              </a:rPr>
              <a:t>−</a:t>
            </a:r>
            <a:r>
              <a:rPr lang="en-US"/>
              <a:t>3) 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4800600" y="2362200"/>
            <a:ext cx="533400" cy="533400"/>
            <a:chOff x="624" y="2208"/>
            <a:chExt cx="336" cy="336"/>
          </a:xfrm>
        </p:grpSpPr>
        <p:sp>
          <p:nvSpPr>
            <p:cNvPr id="35845" name="Oval 5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6" name="Text Box 6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5847" name="Group 7"/>
          <p:cNvGrpSpPr>
            <a:grpSpLocks/>
          </p:cNvGrpSpPr>
          <p:nvPr/>
        </p:nvGrpSpPr>
        <p:grpSpPr bwMode="auto">
          <a:xfrm>
            <a:off x="5486400" y="2590800"/>
            <a:ext cx="533400" cy="533400"/>
            <a:chOff x="624" y="2208"/>
            <a:chExt cx="336" cy="336"/>
          </a:xfrm>
        </p:grpSpPr>
        <p:sp>
          <p:nvSpPr>
            <p:cNvPr id="35848" name="Oval 8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5850" name="Group 10"/>
          <p:cNvGrpSpPr>
            <a:grpSpLocks/>
          </p:cNvGrpSpPr>
          <p:nvPr/>
        </p:nvGrpSpPr>
        <p:grpSpPr bwMode="auto">
          <a:xfrm>
            <a:off x="4648200" y="3048000"/>
            <a:ext cx="533400" cy="533400"/>
            <a:chOff x="624" y="2208"/>
            <a:chExt cx="336" cy="336"/>
          </a:xfrm>
        </p:grpSpPr>
        <p:sp>
          <p:nvSpPr>
            <p:cNvPr id="35851" name="Oval 11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Text Box 12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5853" name="Group 13"/>
          <p:cNvGrpSpPr>
            <a:grpSpLocks/>
          </p:cNvGrpSpPr>
          <p:nvPr/>
        </p:nvGrpSpPr>
        <p:grpSpPr bwMode="auto">
          <a:xfrm>
            <a:off x="5410200" y="3276600"/>
            <a:ext cx="533400" cy="533400"/>
            <a:chOff x="624" y="2208"/>
            <a:chExt cx="336" cy="336"/>
          </a:xfrm>
        </p:grpSpPr>
        <p:sp>
          <p:nvSpPr>
            <p:cNvPr id="35854" name="Oval 14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Text Box 15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5856" name="Group 16"/>
          <p:cNvGrpSpPr>
            <a:grpSpLocks/>
          </p:cNvGrpSpPr>
          <p:nvPr/>
        </p:nvGrpSpPr>
        <p:grpSpPr bwMode="auto">
          <a:xfrm>
            <a:off x="5029200" y="4038600"/>
            <a:ext cx="533400" cy="533400"/>
            <a:chOff x="624" y="2208"/>
            <a:chExt cx="336" cy="336"/>
          </a:xfrm>
        </p:grpSpPr>
        <p:sp>
          <p:nvSpPr>
            <p:cNvPr id="35857" name="Oval 17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8" name="Text Box 18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5874" name="Group 34"/>
          <p:cNvGrpSpPr>
            <a:grpSpLocks/>
          </p:cNvGrpSpPr>
          <p:nvPr/>
        </p:nvGrpSpPr>
        <p:grpSpPr bwMode="auto">
          <a:xfrm>
            <a:off x="3733800" y="5105400"/>
            <a:ext cx="533400" cy="533400"/>
            <a:chOff x="624" y="2208"/>
            <a:chExt cx="336" cy="336"/>
          </a:xfrm>
        </p:grpSpPr>
        <p:sp>
          <p:nvSpPr>
            <p:cNvPr id="35875" name="Oval 35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6" name="Text Box 36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5877" name="Group 37"/>
          <p:cNvGrpSpPr>
            <a:grpSpLocks/>
          </p:cNvGrpSpPr>
          <p:nvPr/>
        </p:nvGrpSpPr>
        <p:grpSpPr bwMode="auto">
          <a:xfrm>
            <a:off x="4191000" y="5029200"/>
            <a:ext cx="533400" cy="533400"/>
            <a:chOff x="2304" y="2880"/>
            <a:chExt cx="336" cy="336"/>
          </a:xfrm>
        </p:grpSpPr>
        <p:sp>
          <p:nvSpPr>
            <p:cNvPr id="35878" name="Oval 38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9" name="Text Box 39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5880" name="Group 40"/>
          <p:cNvGrpSpPr>
            <a:grpSpLocks/>
          </p:cNvGrpSpPr>
          <p:nvPr/>
        </p:nvGrpSpPr>
        <p:grpSpPr bwMode="auto">
          <a:xfrm>
            <a:off x="7086600" y="2133600"/>
            <a:ext cx="533400" cy="533400"/>
            <a:chOff x="624" y="2208"/>
            <a:chExt cx="336" cy="336"/>
          </a:xfrm>
        </p:grpSpPr>
        <p:sp>
          <p:nvSpPr>
            <p:cNvPr id="35881" name="Oval 41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2" name="Text Box 42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5883" name="Group 43"/>
          <p:cNvGrpSpPr>
            <a:grpSpLocks/>
          </p:cNvGrpSpPr>
          <p:nvPr/>
        </p:nvGrpSpPr>
        <p:grpSpPr bwMode="auto">
          <a:xfrm>
            <a:off x="7543800" y="2057400"/>
            <a:ext cx="533400" cy="533400"/>
            <a:chOff x="2304" y="2880"/>
            <a:chExt cx="336" cy="336"/>
          </a:xfrm>
        </p:grpSpPr>
        <p:sp>
          <p:nvSpPr>
            <p:cNvPr id="35884" name="Oval 44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5" name="Text Box 45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5886" name="Group 46"/>
          <p:cNvGrpSpPr>
            <a:grpSpLocks/>
          </p:cNvGrpSpPr>
          <p:nvPr/>
        </p:nvGrpSpPr>
        <p:grpSpPr bwMode="auto">
          <a:xfrm>
            <a:off x="6934200" y="3733800"/>
            <a:ext cx="533400" cy="533400"/>
            <a:chOff x="624" y="2208"/>
            <a:chExt cx="336" cy="336"/>
          </a:xfrm>
        </p:grpSpPr>
        <p:sp>
          <p:nvSpPr>
            <p:cNvPr id="35887" name="Oval 47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8" name="Text Box 48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5889" name="Group 49"/>
          <p:cNvGrpSpPr>
            <a:grpSpLocks/>
          </p:cNvGrpSpPr>
          <p:nvPr/>
        </p:nvGrpSpPr>
        <p:grpSpPr bwMode="auto">
          <a:xfrm>
            <a:off x="7391400" y="3657600"/>
            <a:ext cx="533400" cy="533400"/>
            <a:chOff x="2304" y="2880"/>
            <a:chExt cx="336" cy="336"/>
          </a:xfrm>
        </p:grpSpPr>
        <p:sp>
          <p:nvSpPr>
            <p:cNvPr id="35890" name="Oval 50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1" name="Text Box 51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35892" name="Group 52"/>
          <p:cNvGrpSpPr>
            <a:grpSpLocks/>
          </p:cNvGrpSpPr>
          <p:nvPr/>
        </p:nvGrpSpPr>
        <p:grpSpPr bwMode="auto">
          <a:xfrm>
            <a:off x="3048000" y="3200400"/>
            <a:ext cx="533400" cy="533400"/>
            <a:chOff x="624" y="2208"/>
            <a:chExt cx="336" cy="336"/>
          </a:xfrm>
        </p:grpSpPr>
        <p:sp>
          <p:nvSpPr>
            <p:cNvPr id="35893" name="Oval 53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Text Box 54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5895" name="Group 55"/>
          <p:cNvGrpSpPr>
            <a:grpSpLocks/>
          </p:cNvGrpSpPr>
          <p:nvPr/>
        </p:nvGrpSpPr>
        <p:grpSpPr bwMode="auto">
          <a:xfrm>
            <a:off x="3505200" y="3124200"/>
            <a:ext cx="533400" cy="533400"/>
            <a:chOff x="2304" y="2880"/>
            <a:chExt cx="336" cy="336"/>
          </a:xfrm>
        </p:grpSpPr>
        <p:sp>
          <p:nvSpPr>
            <p:cNvPr id="35896" name="Oval 56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7" name="Text Box 57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pic>
        <p:nvPicPr>
          <p:cNvPr id="35898" name="Picture 58" descr="MCj029794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94726" y="1584326"/>
            <a:ext cx="792162" cy="183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99" name="Text Box 59"/>
          <p:cNvSpPr txBox="1">
            <a:spLocks noChangeArrowheads="1"/>
          </p:cNvSpPr>
          <p:nvPr/>
        </p:nvSpPr>
        <p:spPr bwMode="auto">
          <a:xfrm>
            <a:off x="2057400" y="1767681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3200" dirty="0"/>
              <a:t>= </a:t>
            </a:r>
            <a:r>
              <a:rPr kumimoji="1" lang="en-US" sz="3200" dirty="0">
                <a:cs typeface="Times New Roman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2195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35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21 -0.01551 L -0.01654 0.23542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358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58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54 0.23542 L -0.29362 0.41343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358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54" y="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35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5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9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5 – (– 3)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677846" y="4658003"/>
            <a:ext cx="1371600" cy="838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4"/>
          <p:cNvGrpSpPr>
            <a:grpSpLocks/>
          </p:cNvGrpSpPr>
          <p:nvPr/>
        </p:nvGrpSpPr>
        <p:grpSpPr bwMode="auto">
          <a:xfrm>
            <a:off x="4398203" y="3024219"/>
            <a:ext cx="533400" cy="533400"/>
            <a:chOff x="2304" y="2880"/>
            <a:chExt cx="336" cy="336"/>
          </a:xfrm>
        </p:grpSpPr>
        <p:sp>
          <p:nvSpPr>
            <p:cNvPr id="59" name="Oval 5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6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61" name="Group 7"/>
          <p:cNvGrpSpPr>
            <a:grpSpLocks/>
          </p:cNvGrpSpPr>
          <p:nvPr/>
        </p:nvGrpSpPr>
        <p:grpSpPr bwMode="auto">
          <a:xfrm>
            <a:off x="3790003" y="3009265"/>
            <a:ext cx="533400" cy="533400"/>
            <a:chOff x="2304" y="2880"/>
            <a:chExt cx="336" cy="336"/>
          </a:xfrm>
        </p:grpSpPr>
        <p:sp>
          <p:nvSpPr>
            <p:cNvPr id="62" name="Oval 8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Text Box 9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67" name="Group 16"/>
          <p:cNvGrpSpPr>
            <a:grpSpLocks/>
          </p:cNvGrpSpPr>
          <p:nvPr/>
        </p:nvGrpSpPr>
        <p:grpSpPr bwMode="auto">
          <a:xfrm>
            <a:off x="5020670" y="3028817"/>
            <a:ext cx="533400" cy="533400"/>
            <a:chOff x="2304" y="2880"/>
            <a:chExt cx="336" cy="336"/>
          </a:xfrm>
        </p:grpSpPr>
        <p:sp>
          <p:nvSpPr>
            <p:cNvPr id="68" name="Oval 17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18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73" name="Group 31"/>
          <p:cNvGrpSpPr>
            <a:grpSpLocks/>
          </p:cNvGrpSpPr>
          <p:nvPr/>
        </p:nvGrpSpPr>
        <p:grpSpPr bwMode="auto">
          <a:xfrm>
            <a:off x="4389536" y="2411961"/>
            <a:ext cx="533400" cy="533400"/>
            <a:chOff x="624" y="2208"/>
            <a:chExt cx="336" cy="336"/>
          </a:xfrm>
        </p:grpSpPr>
        <p:sp>
          <p:nvSpPr>
            <p:cNvPr id="74" name="Oval 32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79" name="Group 55"/>
          <p:cNvGrpSpPr>
            <a:grpSpLocks/>
          </p:cNvGrpSpPr>
          <p:nvPr/>
        </p:nvGrpSpPr>
        <p:grpSpPr bwMode="auto">
          <a:xfrm>
            <a:off x="5020670" y="2397674"/>
            <a:ext cx="533400" cy="533400"/>
            <a:chOff x="624" y="2208"/>
            <a:chExt cx="336" cy="336"/>
          </a:xfrm>
        </p:grpSpPr>
        <p:sp>
          <p:nvSpPr>
            <p:cNvPr id="80" name="Oval 56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57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85" name="Group 61"/>
          <p:cNvGrpSpPr>
            <a:grpSpLocks/>
          </p:cNvGrpSpPr>
          <p:nvPr/>
        </p:nvGrpSpPr>
        <p:grpSpPr bwMode="auto">
          <a:xfrm>
            <a:off x="3762944" y="2419105"/>
            <a:ext cx="533400" cy="533400"/>
            <a:chOff x="624" y="2208"/>
            <a:chExt cx="336" cy="336"/>
          </a:xfrm>
        </p:grpSpPr>
        <p:sp>
          <p:nvSpPr>
            <p:cNvPr id="86" name="Oval 62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0" name="Group 31"/>
          <p:cNvGrpSpPr>
            <a:grpSpLocks/>
          </p:cNvGrpSpPr>
          <p:nvPr/>
        </p:nvGrpSpPr>
        <p:grpSpPr bwMode="auto">
          <a:xfrm>
            <a:off x="5649175" y="2411961"/>
            <a:ext cx="533400" cy="533400"/>
            <a:chOff x="624" y="2208"/>
            <a:chExt cx="336" cy="336"/>
          </a:xfrm>
        </p:grpSpPr>
        <p:sp>
          <p:nvSpPr>
            <p:cNvPr id="31" name="Oval 32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3" name="Group 55"/>
          <p:cNvGrpSpPr>
            <a:grpSpLocks/>
          </p:cNvGrpSpPr>
          <p:nvPr/>
        </p:nvGrpSpPr>
        <p:grpSpPr bwMode="auto">
          <a:xfrm>
            <a:off x="6280309" y="2397674"/>
            <a:ext cx="533400" cy="533400"/>
            <a:chOff x="624" y="2208"/>
            <a:chExt cx="336" cy="336"/>
          </a:xfrm>
        </p:grpSpPr>
        <p:sp>
          <p:nvSpPr>
            <p:cNvPr id="35" name="Oval 56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57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829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5 – (–3)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677846" y="4658003"/>
            <a:ext cx="1371600" cy="838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4"/>
          <p:cNvGrpSpPr>
            <a:grpSpLocks/>
          </p:cNvGrpSpPr>
          <p:nvPr/>
        </p:nvGrpSpPr>
        <p:grpSpPr bwMode="auto">
          <a:xfrm>
            <a:off x="4463862" y="2987599"/>
            <a:ext cx="533400" cy="533400"/>
            <a:chOff x="2304" y="2880"/>
            <a:chExt cx="336" cy="336"/>
          </a:xfrm>
        </p:grpSpPr>
        <p:sp>
          <p:nvSpPr>
            <p:cNvPr id="59" name="Oval 5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6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61" name="Group 7"/>
          <p:cNvGrpSpPr>
            <a:grpSpLocks/>
          </p:cNvGrpSpPr>
          <p:nvPr/>
        </p:nvGrpSpPr>
        <p:grpSpPr bwMode="auto">
          <a:xfrm>
            <a:off x="3855662" y="2972645"/>
            <a:ext cx="533400" cy="533400"/>
            <a:chOff x="2304" y="2880"/>
            <a:chExt cx="336" cy="336"/>
          </a:xfrm>
        </p:grpSpPr>
        <p:sp>
          <p:nvSpPr>
            <p:cNvPr id="62" name="Oval 8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Text Box 9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67" name="Group 16"/>
          <p:cNvGrpSpPr>
            <a:grpSpLocks/>
          </p:cNvGrpSpPr>
          <p:nvPr/>
        </p:nvGrpSpPr>
        <p:grpSpPr bwMode="auto">
          <a:xfrm>
            <a:off x="5048229" y="2992197"/>
            <a:ext cx="533400" cy="533400"/>
            <a:chOff x="2304" y="2880"/>
            <a:chExt cx="336" cy="336"/>
          </a:xfrm>
        </p:grpSpPr>
        <p:sp>
          <p:nvSpPr>
            <p:cNvPr id="68" name="Oval 17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18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73" name="Group 31"/>
          <p:cNvGrpSpPr>
            <a:grpSpLocks/>
          </p:cNvGrpSpPr>
          <p:nvPr/>
        </p:nvGrpSpPr>
        <p:grpSpPr bwMode="auto">
          <a:xfrm>
            <a:off x="8104264" y="2323860"/>
            <a:ext cx="533400" cy="533400"/>
            <a:chOff x="624" y="2208"/>
            <a:chExt cx="336" cy="336"/>
          </a:xfrm>
        </p:grpSpPr>
        <p:sp>
          <p:nvSpPr>
            <p:cNvPr id="74" name="Oval 32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79" name="Group 55"/>
          <p:cNvGrpSpPr>
            <a:grpSpLocks/>
          </p:cNvGrpSpPr>
          <p:nvPr/>
        </p:nvGrpSpPr>
        <p:grpSpPr bwMode="auto">
          <a:xfrm>
            <a:off x="8735398" y="2309573"/>
            <a:ext cx="533400" cy="533400"/>
            <a:chOff x="624" y="2208"/>
            <a:chExt cx="336" cy="336"/>
          </a:xfrm>
        </p:grpSpPr>
        <p:sp>
          <p:nvSpPr>
            <p:cNvPr id="80" name="Oval 56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57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85" name="Group 61"/>
          <p:cNvGrpSpPr>
            <a:grpSpLocks/>
          </p:cNvGrpSpPr>
          <p:nvPr/>
        </p:nvGrpSpPr>
        <p:grpSpPr bwMode="auto">
          <a:xfrm>
            <a:off x="7477672" y="2331004"/>
            <a:ext cx="533400" cy="533400"/>
            <a:chOff x="624" y="2208"/>
            <a:chExt cx="336" cy="336"/>
          </a:xfrm>
        </p:grpSpPr>
        <p:sp>
          <p:nvSpPr>
            <p:cNvPr id="86" name="Oval 62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0" name="Group 31"/>
          <p:cNvGrpSpPr>
            <a:grpSpLocks/>
          </p:cNvGrpSpPr>
          <p:nvPr/>
        </p:nvGrpSpPr>
        <p:grpSpPr bwMode="auto">
          <a:xfrm>
            <a:off x="9363903" y="2323860"/>
            <a:ext cx="533400" cy="533400"/>
            <a:chOff x="624" y="2208"/>
            <a:chExt cx="336" cy="336"/>
          </a:xfrm>
        </p:grpSpPr>
        <p:sp>
          <p:nvSpPr>
            <p:cNvPr id="31" name="Oval 32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33" name="Group 55"/>
          <p:cNvGrpSpPr>
            <a:grpSpLocks/>
          </p:cNvGrpSpPr>
          <p:nvPr/>
        </p:nvGrpSpPr>
        <p:grpSpPr bwMode="auto">
          <a:xfrm>
            <a:off x="9995037" y="2309573"/>
            <a:ext cx="533400" cy="533400"/>
            <a:chOff x="624" y="2208"/>
            <a:chExt cx="336" cy="336"/>
          </a:xfrm>
        </p:grpSpPr>
        <p:sp>
          <p:nvSpPr>
            <p:cNvPr id="35" name="Oval 56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57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2134157" y="1731265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3200" dirty="0"/>
              <a:t>= </a:t>
            </a:r>
            <a:r>
              <a:rPr kumimoji="1" lang="en-US" sz="3200" dirty="0">
                <a:cs typeface="Times New Roman" pitchFamily="18" charset="0"/>
              </a:rPr>
              <a:t>8</a:t>
            </a:r>
            <a:endParaRPr kumimoji="1" lang="en-US" sz="3200" dirty="0"/>
          </a:p>
        </p:txBody>
      </p:sp>
      <p:sp>
        <p:nvSpPr>
          <p:cNvPr id="37" name="Rectangle 36"/>
          <p:cNvSpPr/>
          <p:nvPr/>
        </p:nvSpPr>
        <p:spPr>
          <a:xfrm>
            <a:off x="3643923" y="2138939"/>
            <a:ext cx="2038465" cy="1562894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19712534">
            <a:off x="3363567" y="3782168"/>
            <a:ext cx="1685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</a:t>
            </a:r>
          </a:p>
        </p:txBody>
      </p:sp>
      <p:sp>
        <p:nvSpPr>
          <p:cNvPr id="39" name="Right Arrow 38"/>
          <p:cNvSpPr/>
          <p:nvPr/>
        </p:nvSpPr>
        <p:spPr>
          <a:xfrm rot="9159381">
            <a:off x="9334153" y="1260077"/>
            <a:ext cx="1257300" cy="9961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9712534">
            <a:off x="6202200" y="3240167"/>
            <a:ext cx="3030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difference</a:t>
            </a:r>
          </a:p>
        </p:txBody>
      </p:sp>
      <p:grpSp>
        <p:nvGrpSpPr>
          <p:cNvPr id="41" name="Group 61"/>
          <p:cNvGrpSpPr>
            <a:grpSpLocks/>
          </p:cNvGrpSpPr>
          <p:nvPr/>
        </p:nvGrpSpPr>
        <p:grpSpPr bwMode="auto">
          <a:xfrm>
            <a:off x="5700343" y="2339277"/>
            <a:ext cx="533400" cy="533400"/>
            <a:chOff x="624" y="2208"/>
            <a:chExt cx="336" cy="336"/>
          </a:xfrm>
        </p:grpSpPr>
        <p:sp>
          <p:nvSpPr>
            <p:cNvPr id="42" name="Oval 62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63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44" name="Group 16"/>
          <p:cNvGrpSpPr>
            <a:grpSpLocks/>
          </p:cNvGrpSpPr>
          <p:nvPr/>
        </p:nvGrpSpPr>
        <p:grpSpPr bwMode="auto">
          <a:xfrm>
            <a:off x="3849899" y="2339277"/>
            <a:ext cx="533400" cy="533400"/>
            <a:chOff x="2304" y="2880"/>
            <a:chExt cx="336" cy="336"/>
          </a:xfrm>
        </p:grpSpPr>
        <p:sp>
          <p:nvSpPr>
            <p:cNvPr id="45" name="Oval 17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18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47" name="Group 61"/>
          <p:cNvGrpSpPr>
            <a:grpSpLocks/>
          </p:cNvGrpSpPr>
          <p:nvPr/>
        </p:nvGrpSpPr>
        <p:grpSpPr bwMode="auto">
          <a:xfrm>
            <a:off x="6293217" y="2323860"/>
            <a:ext cx="533400" cy="533400"/>
            <a:chOff x="624" y="2208"/>
            <a:chExt cx="336" cy="336"/>
          </a:xfrm>
        </p:grpSpPr>
        <p:sp>
          <p:nvSpPr>
            <p:cNvPr id="48" name="Oval 62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63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50" name="Group 16"/>
          <p:cNvGrpSpPr>
            <a:grpSpLocks/>
          </p:cNvGrpSpPr>
          <p:nvPr/>
        </p:nvGrpSpPr>
        <p:grpSpPr bwMode="auto">
          <a:xfrm>
            <a:off x="4442773" y="2323860"/>
            <a:ext cx="533400" cy="533400"/>
            <a:chOff x="2304" y="2880"/>
            <a:chExt cx="336" cy="336"/>
          </a:xfrm>
        </p:grpSpPr>
        <p:sp>
          <p:nvSpPr>
            <p:cNvPr id="51" name="Oval 17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18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−</a:t>
              </a:r>
            </a:p>
          </p:txBody>
        </p:sp>
      </p:grpSp>
      <p:grpSp>
        <p:nvGrpSpPr>
          <p:cNvPr id="53" name="Group 61"/>
          <p:cNvGrpSpPr>
            <a:grpSpLocks/>
          </p:cNvGrpSpPr>
          <p:nvPr/>
        </p:nvGrpSpPr>
        <p:grpSpPr bwMode="auto">
          <a:xfrm>
            <a:off x="6868518" y="2323860"/>
            <a:ext cx="533400" cy="533400"/>
            <a:chOff x="624" y="2208"/>
            <a:chExt cx="336" cy="336"/>
          </a:xfrm>
        </p:grpSpPr>
        <p:sp>
          <p:nvSpPr>
            <p:cNvPr id="54" name="Oval 62"/>
            <p:cNvSpPr>
              <a:spLocks noChangeArrowheads="1"/>
            </p:cNvSpPr>
            <p:nvPr/>
          </p:nvSpPr>
          <p:spPr bwMode="auto">
            <a:xfrm>
              <a:off x="624" y="2208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63"/>
            <p:cNvSpPr txBox="1">
              <a:spLocks noChangeArrowheads="1"/>
            </p:cNvSpPr>
            <p:nvPr/>
          </p:nvSpPr>
          <p:spPr bwMode="auto">
            <a:xfrm>
              <a:off x="672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56" name="Group 16"/>
          <p:cNvGrpSpPr>
            <a:grpSpLocks/>
          </p:cNvGrpSpPr>
          <p:nvPr/>
        </p:nvGrpSpPr>
        <p:grpSpPr bwMode="auto">
          <a:xfrm>
            <a:off x="5018074" y="2323860"/>
            <a:ext cx="533400" cy="533400"/>
            <a:chOff x="2304" y="2880"/>
            <a:chExt cx="336" cy="336"/>
          </a:xfrm>
        </p:grpSpPr>
        <p:sp>
          <p:nvSpPr>
            <p:cNvPr id="57" name="Oval 17"/>
            <p:cNvSpPr>
              <a:spLocks noChangeArrowheads="1"/>
            </p:cNvSpPr>
            <p:nvPr/>
          </p:nvSpPr>
          <p:spPr bwMode="auto">
            <a:xfrm>
              <a:off x="2304" y="288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18"/>
            <p:cNvSpPr txBox="1">
              <a:spLocks noChangeArrowheads="1"/>
            </p:cNvSpPr>
            <p:nvPr/>
          </p:nvSpPr>
          <p:spPr bwMode="auto">
            <a:xfrm>
              <a:off x="2352" y="28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−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487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7" grpId="0" animBg="1"/>
      <p:bldP spid="38" grpId="0"/>
      <p:bldP spid="39" grpId="0" animBg="1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88A4E4-8C3D-4703-BDC2-E2BBC9C51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Backwards Bike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3C47F-2798-4ABD-AE6B-AEFF81640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https://www.youtube.com/watch?v=MFzDaBzBlL0</a:t>
            </a:r>
          </a:p>
        </p:txBody>
      </p:sp>
    </p:spTree>
    <p:extLst>
      <p:ext uri="{BB962C8B-B14F-4D97-AF65-F5344CB8AC3E}">
        <p14:creationId xmlns:p14="http://schemas.microsoft.com/office/powerpoint/2010/main" val="2011860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 on the Number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5 – 2 </a:t>
            </a:r>
          </a:p>
        </p:txBody>
      </p:sp>
      <p:pic>
        <p:nvPicPr>
          <p:cNvPr id="59394" name="Picture 2" descr="https://encrypted-tbn0.gstatic.com/images?q=tbn:ANd9GcRSrfHqYhzeVEFv4MVCywqq4mIJ-Vg9fENHvzmBEWphdJpMjEDq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8686800" cy="76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7696200" y="358140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75120" y="358140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ircular Arrow 6"/>
          <p:cNvSpPr/>
          <p:nvPr/>
        </p:nvSpPr>
        <p:spPr>
          <a:xfrm>
            <a:off x="6675120" y="2971800"/>
            <a:ext cx="1203960" cy="1143000"/>
          </a:xfrm>
          <a:prstGeom prst="circularArrow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4495801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5 is 3 units to the right of 2 on the number line, therefore 5 – 2 = 3.</a:t>
            </a:r>
          </a:p>
        </p:txBody>
      </p:sp>
    </p:spTree>
    <p:extLst>
      <p:ext uri="{BB962C8B-B14F-4D97-AF65-F5344CB8AC3E}">
        <p14:creationId xmlns:p14="http://schemas.microsoft.com/office/powerpoint/2010/main" val="99126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 on the Number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 – 5 </a:t>
            </a:r>
          </a:p>
        </p:txBody>
      </p:sp>
      <p:pic>
        <p:nvPicPr>
          <p:cNvPr id="59394" name="Picture 2" descr="https://encrypted-tbn0.gstatic.com/images?q=tbn:ANd9GcRSrfHqYhzeVEFv4MVCywqq4mIJ-Vg9fENHvzmBEWphdJpMjEDq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8686800" cy="76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7696200" y="358140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75120" y="358140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ircular Arrow 6"/>
          <p:cNvSpPr/>
          <p:nvPr/>
        </p:nvSpPr>
        <p:spPr>
          <a:xfrm flipH="1">
            <a:off x="6629400" y="2971800"/>
            <a:ext cx="1264920" cy="1143000"/>
          </a:xfrm>
          <a:prstGeom prst="circularArrow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4495801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2 is 3 units to the left of 5 on the number line, therefore 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2 – 5 = – 3.</a:t>
            </a:r>
          </a:p>
        </p:txBody>
      </p:sp>
    </p:spTree>
    <p:extLst>
      <p:ext uri="{BB962C8B-B14F-4D97-AF65-F5344CB8AC3E}">
        <p14:creationId xmlns:p14="http://schemas.microsoft.com/office/powerpoint/2010/main" val="210266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 on the Number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– 5 – 2 </a:t>
            </a:r>
          </a:p>
        </p:txBody>
      </p:sp>
      <p:pic>
        <p:nvPicPr>
          <p:cNvPr id="59394" name="Picture 2" descr="https://encrypted-tbn0.gstatic.com/images?q=tbn:ANd9GcRSrfHqYhzeVEFv4MVCywqq4mIJ-Vg9fENHvzmBEWphdJpMjEDq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8686800" cy="76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343400" y="358140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75120" y="358140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ircular Arrow 6"/>
          <p:cNvSpPr/>
          <p:nvPr/>
        </p:nvSpPr>
        <p:spPr>
          <a:xfrm flipH="1">
            <a:off x="4267200" y="2590800"/>
            <a:ext cx="2743200" cy="1828800"/>
          </a:xfrm>
          <a:prstGeom prst="circularArrow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4495801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–5 is 7 units to the left of 2 on the number line, therefore –5 – 2 = – 7.</a:t>
            </a:r>
          </a:p>
        </p:txBody>
      </p:sp>
    </p:spTree>
    <p:extLst>
      <p:ext uri="{BB962C8B-B14F-4D97-AF65-F5344CB8AC3E}">
        <p14:creationId xmlns:p14="http://schemas.microsoft.com/office/powerpoint/2010/main" val="146466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 on the Number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 – (– 5) </a:t>
            </a:r>
          </a:p>
        </p:txBody>
      </p:sp>
      <p:pic>
        <p:nvPicPr>
          <p:cNvPr id="59394" name="Picture 2" descr="https://encrypted-tbn0.gstatic.com/images?q=tbn:ANd9GcRSrfHqYhzeVEFv4MVCywqq4mIJ-Vg9fENHvzmBEWphdJpMjEDq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8686800" cy="76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343400" y="358140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75120" y="358140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ircular Arrow 6"/>
          <p:cNvSpPr/>
          <p:nvPr/>
        </p:nvSpPr>
        <p:spPr>
          <a:xfrm>
            <a:off x="4267200" y="2601686"/>
            <a:ext cx="2743200" cy="1828800"/>
          </a:xfrm>
          <a:prstGeom prst="circularArrow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4495801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2 is 7 units to the right of –5 on the number line, therefore 2 – (–5) = 7.</a:t>
            </a:r>
          </a:p>
        </p:txBody>
      </p:sp>
    </p:spTree>
    <p:extLst>
      <p:ext uri="{BB962C8B-B14F-4D97-AF65-F5344CB8AC3E}">
        <p14:creationId xmlns:p14="http://schemas.microsoft.com/office/powerpoint/2010/main" val="223332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 on the Number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5 – (– 2) </a:t>
            </a:r>
          </a:p>
        </p:txBody>
      </p:sp>
      <p:pic>
        <p:nvPicPr>
          <p:cNvPr id="59394" name="Picture 2" descr="https://encrypted-tbn0.gstatic.com/images?q=tbn:ANd9GcRSrfHqYhzeVEFv4MVCywqq4mIJ-Vg9fENHvzmBEWphdJpMjEDq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8686800" cy="76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7696200" y="358140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34000" y="358140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ircular Arrow 6"/>
          <p:cNvSpPr/>
          <p:nvPr/>
        </p:nvSpPr>
        <p:spPr>
          <a:xfrm>
            <a:off x="5257800" y="2743200"/>
            <a:ext cx="2743200" cy="1600200"/>
          </a:xfrm>
          <a:prstGeom prst="circularArrow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4495801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5 is 7 units to the right of –2 on the number line, therefore 5 – (–2) = 7.</a:t>
            </a:r>
          </a:p>
        </p:txBody>
      </p:sp>
    </p:spTree>
    <p:extLst>
      <p:ext uri="{BB962C8B-B14F-4D97-AF65-F5344CB8AC3E}">
        <p14:creationId xmlns:p14="http://schemas.microsoft.com/office/powerpoint/2010/main" val="208548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 on the Number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–2 – 5</a:t>
            </a:r>
          </a:p>
        </p:txBody>
      </p:sp>
      <p:pic>
        <p:nvPicPr>
          <p:cNvPr id="59394" name="Picture 2" descr="https://encrypted-tbn0.gstatic.com/images?q=tbn:ANd9GcRSrfHqYhzeVEFv4MVCywqq4mIJ-Vg9fENHvzmBEWphdJpMjEDq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8686800" cy="76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7696200" y="358140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34000" y="358140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ircular Arrow 6"/>
          <p:cNvSpPr/>
          <p:nvPr/>
        </p:nvSpPr>
        <p:spPr>
          <a:xfrm flipH="1">
            <a:off x="5181600" y="2743200"/>
            <a:ext cx="2819400" cy="1600200"/>
          </a:xfrm>
          <a:prstGeom prst="circularArrow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4495801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–2 is 7 units to the left of 5 on the number line, therefore –2 – 5 = –7.</a:t>
            </a:r>
          </a:p>
        </p:txBody>
      </p:sp>
    </p:spTree>
    <p:extLst>
      <p:ext uri="{BB962C8B-B14F-4D97-AF65-F5344CB8AC3E}">
        <p14:creationId xmlns:p14="http://schemas.microsoft.com/office/powerpoint/2010/main" val="397861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 on the Number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– 5 – (– 2)</a:t>
            </a:r>
          </a:p>
        </p:txBody>
      </p:sp>
      <p:pic>
        <p:nvPicPr>
          <p:cNvPr id="59394" name="Picture 2" descr="https://encrypted-tbn0.gstatic.com/images?q=tbn:ANd9GcRSrfHqYhzeVEFv4MVCywqq4mIJ-Vg9fENHvzmBEWphdJpMjEDq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8686800" cy="76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343400" y="358140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79720" y="3584068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ircular Arrow 6"/>
          <p:cNvSpPr/>
          <p:nvPr/>
        </p:nvSpPr>
        <p:spPr>
          <a:xfrm flipH="1">
            <a:off x="4267200" y="2590800"/>
            <a:ext cx="1371600" cy="18288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968472"/>
              <a:gd name="adj5" fmla="val 12500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4495801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– 5 is 3 units to the left of –2 on the number line, therefore –5 – (–2 )= –3.</a:t>
            </a:r>
          </a:p>
        </p:txBody>
      </p:sp>
    </p:spTree>
    <p:extLst>
      <p:ext uri="{BB962C8B-B14F-4D97-AF65-F5344CB8AC3E}">
        <p14:creationId xmlns:p14="http://schemas.microsoft.com/office/powerpoint/2010/main" val="84602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 on the Number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– 2 – (– 5)</a:t>
            </a:r>
          </a:p>
        </p:txBody>
      </p:sp>
      <p:pic>
        <p:nvPicPr>
          <p:cNvPr id="59394" name="Picture 2" descr="https://encrypted-tbn0.gstatic.com/images?q=tbn:ANd9GcRSrfHqYhzeVEFv4MVCywqq4mIJ-Vg9fENHvzmBEWphdJpMjEDq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8686800" cy="76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343400" y="358140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79720" y="3584068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ircular Arrow 6"/>
          <p:cNvSpPr/>
          <p:nvPr/>
        </p:nvSpPr>
        <p:spPr>
          <a:xfrm>
            <a:off x="4267200" y="2590800"/>
            <a:ext cx="1371600" cy="18288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968472"/>
              <a:gd name="adj5" fmla="val 12500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4495801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–2 </a:t>
            </a:r>
            <a:r>
              <a:rPr lang="en-US" sz="2800" dirty="0">
                <a:solidFill>
                  <a:srgbClr val="FF0000"/>
                </a:solidFill>
              </a:rPr>
              <a:t>is 3 units to the right of –5 on the number line, therefore –2 – (–</a:t>
            </a:r>
            <a:r>
              <a:rPr lang="en-US" sz="2800">
                <a:solidFill>
                  <a:srgbClr val="FF0000"/>
                </a:solidFill>
              </a:rPr>
              <a:t>5 ) = </a:t>
            </a:r>
            <a:r>
              <a:rPr lang="en-US" sz="2800" dirty="0">
                <a:solidFill>
                  <a:srgbClr val="FF0000"/>
                </a:solidFill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67464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AFC7F-74CF-493A-9A9F-2AA1CCA85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E5D11-0D2A-4DC9-AAB1-000B7690B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342"/>
            <a:ext cx="10515600" cy="54126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 Math Practices #1, #3, #6 again…discuss how you can work to support student development of these three math practices in your teaching practice this upcoming year.</a:t>
            </a:r>
          </a:p>
          <a:p>
            <a:pPr marL="0" indent="0">
              <a:buNone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Make sense of problems and persevere in solving them.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Reason abstractly and quantitatively.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Construct viable arguments and critique the reasoning of others.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Model with mathematics.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Use appropriate tools strategically.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Attend to precision.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Look for and make use of structure.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Look for and express regularity in repeated reasoning.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2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83AD-7460-4EC6-B791-B8BCFFB43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71CAC-8BDB-4EEA-B0D3-8DDBFE892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Reflect on your experiences as a student and teacher…</a:t>
            </a:r>
          </a:p>
          <a:p>
            <a:r>
              <a:rPr lang="en-US" dirty="0"/>
              <a:t>What does good teaching look like?</a:t>
            </a:r>
          </a:p>
          <a:p>
            <a:r>
              <a:rPr lang="en-US" dirty="0"/>
              <a:t>What might we see happening in a classroom that exhibits “good teaching”?</a:t>
            </a:r>
          </a:p>
          <a:p>
            <a:r>
              <a:rPr lang="en-US" dirty="0"/>
              <a:t>What might we hear in a classroom that exhibits “good teaching”?</a:t>
            </a:r>
          </a:p>
          <a:p>
            <a:r>
              <a:rPr lang="en-US" dirty="0"/>
              <a:t>Create a list…</a:t>
            </a:r>
          </a:p>
        </p:txBody>
      </p:sp>
    </p:spTree>
    <p:extLst>
      <p:ext uri="{BB962C8B-B14F-4D97-AF65-F5344CB8AC3E}">
        <p14:creationId xmlns:p14="http://schemas.microsoft.com/office/powerpoint/2010/main" val="2232800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37968-4AFE-4F11-963F-C785A3E59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for Mathematical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B0563-0F62-49F4-9FAB-50A1EFDCB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Make sense of problems and persevere in solving them.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Reason abstractly and quantitatively.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Construct viable arguments and critique the reasoning of others.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Model with mathematics.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Use appropriate tools strategically.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Attend to precision.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Look for and make use of structure.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Look for and express regularity in repeated reasoning.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8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37968-4AFE-4F11-963F-C785A3E59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for Mathematical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B0563-0F62-49F4-9FAB-50A1EFDCB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Make sense of problems and persevere in solving them.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Reason abstractly and quantitatively.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Construct viable arguments and critique the reasoning of others.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Model with mathematics.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Use appropriate tools strategically.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Attend to precision.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Look for and make use of structure.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Look for and express regularity in repeated reasoning.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9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2114E-4CC4-4FD1-A262-6116C3AED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Look/Sound Like?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083EF-C725-4495-A2F6-3A1F406F83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teacher doing?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4C4B46-8547-4E7B-B56A-03CD1D18AF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students doing?</a:t>
            </a:r>
          </a:p>
        </p:txBody>
      </p:sp>
    </p:spTree>
    <p:extLst>
      <p:ext uri="{BB962C8B-B14F-4D97-AF65-F5344CB8AC3E}">
        <p14:creationId xmlns:p14="http://schemas.microsoft.com/office/powerpoint/2010/main" val="1732317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C24B2-4892-485A-B767-969CC887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348664A-C041-4AED-AA60-010CCF06E0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Explain why…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−5−</m:t>
                    </m:r>
                    <m:d>
                      <m:d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e>
                    </m:d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5400" dirty="0"/>
                  <a:t>3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348664A-C041-4AED-AA60-010CCF06E0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8281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C24B2-4892-485A-B767-969CC887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348664A-C041-4AED-AA60-010CCF06E0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Explain why…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5−3=2</m:t>
                      </m:r>
                    </m:oMath>
                  </m:oMathPara>
                </a14:m>
                <a:endParaRPr lang="en-US" sz="5400" dirty="0"/>
              </a:p>
              <a:p>
                <a:pPr marL="0" indent="0" algn="ctr">
                  <a:buNone/>
                </a:pPr>
                <a:endParaRPr lang="en-US" sz="5400" dirty="0"/>
              </a:p>
              <a:p>
                <a:pPr marL="0" indent="0" algn="ctr">
                  <a:buNone/>
                </a:pPr>
                <a:r>
                  <a:rPr lang="en-US" sz="5400" i="1" dirty="0"/>
                  <a:t>What does subtraction mean?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348664A-C041-4AED-AA60-010CCF06E0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898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C24B2-4892-485A-B767-969CC887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48664A-C041-4AED-AA60-010CCF06E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i="1" dirty="0"/>
              <a:t>What does subtraction mean?</a:t>
            </a:r>
          </a:p>
          <a:p>
            <a:pPr marL="0" indent="0">
              <a:buNone/>
            </a:pPr>
            <a:r>
              <a:rPr lang="en-US" sz="4300" i="1" dirty="0"/>
              <a:t>Write two real-world scenarios where the operation of subtraction is necessary. Each scenario should represent a different way of thinking of subtraction.</a:t>
            </a:r>
          </a:p>
        </p:txBody>
      </p:sp>
    </p:spTree>
    <p:extLst>
      <p:ext uri="{BB962C8B-B14F-4D97-AF65-F5344CB8AC3E}">
        <p14:creationId xmlns:p14="http://schemas.microsoft.com/office/powerpoint/2010/main" val="133934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824</Words>
  <Application>Microsoft Office PowerPoint</Application>
  <PresentationFormat>Widescreen</PresentationFormat>
  <Paragraphs>223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Times New Roman</vt:lpstr>
      <vt:lpstr>Office Theme</vt:lpstr>
      <vt:lpstr>What Does Good Teaching Look Like?</vt:lpstr>
      <vt:lpstr>Backwards Bike</vt:lpstr>
      <vt:lpstr>Discussion</vt:lpstr>
      <vt:lpstr>Standards for Mathematical Practices</vt:lpstr>
      <vt:lpstr>Standards for Mathematical Practices</vt:lpstr>
      <vt:lpstr>What Does It Look/Sound Like?</vt:lpstr>
      <vt:lpstr>Subtraction</vt:lpstr>
      <vt:lpstr>Subtraction</vt:lpstr>
      <vt:lpstr>Subtraction</vt:lpstr>
      <vt:lpstr>Subtraction</vt:lpstr>
      <vt:lpstr>Subtraction</vt:lpstr>
      <vt:lpstr>Subtraction</vt:lpstr>
      <vt:lpstr>Subtraction</vt:lpstr>
      <vt:lpstr>Subtraction</vt:lpstr>
      <vt:lpstr>Subtraction</vt:lpstr>
      <vt:lpstr>Subtraction</vt:lpstr>
      <vt:lpstr>Subtraction</vt:lpstr>
      <vt:lpstr>Subtraction</vt:lpstr>
      <vt:lpstr>Subtraction</vt:lpstr>
      <vt:lpstr>Subtraction on the Number Line</vt:lpstr>
      <vt:lpstr>Subtraction on the Number Line</vt:lpstr>
      <vt:lpstr>Subtraction on the Number Line</vt:lpstr>
      <vt:lpstr>Subtraction on the Number Line</vt:lpstr>
      <vt:lpstr>Subtraction on the Number Line</vt:lpstr>
      <vt:lpstr>Subtraction on the Number Line</vt:lpstr>
      <vt:lpstr>Subtraction on the Number Line</vt:lpstr>
      <vt:lpstr>Subtraction on the Number Line</vt:lpstr>
      <vt:lpstr>Commit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Good Teaching Look Like?</dc:title>
  <dc:creator>Scott Adamson</dc:creator>
  <cp:lastModifiedBy>Scott Adamson</cp:lastModifiedBy>
  <cp:revision>18</cp:revision>
  <dcterms:created xsi:type="dcterms:W3CDTF">2017-07-18T23:59:20Z</dcterms:created>
  <dcterms:modified xsi:type="dcterms:W3CDTF">2017-09-09T19:45:54Z</dcterms:modified>
</cp:coreProperties>
</file>