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66" r:id="rId9"/>
    <p:sldId id="269" r:id="rId10"/>
    <p:sldId id="270" r:id="rId11"/>
    <p:sldId id="272" r:id="rId12"/>
    <p:sldId id="273" r:id="rId13"/>
    <p:sldId id="274" r:id="rId14"/>
    <p:sldId id="275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373" autoAdjust="0"/>
  </p:normalViewPr>
  <p:slideViewPr>
    <p:cSldViewPr snapToGrid="0">
      <p:cViewPr varScale="1">
        <p:scale>
          <a:sx n="84" d="100"/>
          <a:sy n="84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57596-10BC-4F5E-9CB8-1B69CA7839F4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6719D-CEF0-4463-BB77-92B03D9CD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84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http://tinyurl.com/TUHSD-Signin-913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719D-CEF0-4463-BB77-92B03D9CD1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93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B3FAB-238A-4B59-814F-54196987A7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71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B3FAB-238A-4B59-814F-54196987A7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27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B3FAB-238A-4B59-814F-54196987A7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69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B3FAB-238A-4B59-814F-54196987A7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72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B3FAB-238A-4B59-814F-54196987A75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0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719D-CEF0-4463-BB77-92B03D9CD1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67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B3FAB-238A-4B59-814F-54196987A7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99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B3FAB-238A-4B59-814F-54196987A7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89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B3FAB-238A-4B59-814F-54196987A75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66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719D-CEF0-4463-BB77-92B03D9CD1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91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719D-CEF0-4463-BB77-92B03D9CD1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57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B3FAB-238A-4B59-814F-54196987A7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45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B3FAB-238A-4B59-814F-54196987A7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5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1B4B-049E-45DE-8FB3-FF265EF9F96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F92CF-D2F1-4BD2-B3E0-069739A2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4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1B4B-049E-45DE-8FB3-FF265EF9F96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F92CF-D2F1-4BD2-B3E0-069739A2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93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1B4B-049E-45DE-8FB3-FF265EF9F96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F92CF-D2F1-4BD2-B3E0-069739A2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9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1B4B-049E-45DE-8FB3-FF265EF9F96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F92CF-D2F1-4BD2-B3E0-069739A2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7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1B4B-049E-45DE-8FB3-FF265EF9F96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F92CF-D2F1-4BD2-B3E0-069739A2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0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1B4B-049E-45DE-8FB3-FF265EF9F96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F92CF-D2F1-4BD2-B3E0-069739A2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1B4B-049E-45DE-8FB3-FF265EF9F96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F92CF-D2F1-4BD2-B3E0-069739A2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8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1B4B-049E-45DE-8FB3-FF265EF9F96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F92CF-D2F1-4BD2-B3E0-069739A2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5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1B4B-049E-45DE-8FB3-FF265EF9F96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F92CF-D2F1-4BD2-B3E0-069739A2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1B4B-049E-45DE-8FB3-FF265EF9F96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F92CF-D2F1-4BD2-B3E0-069739A2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4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1B4B-049E-45DE-8FB3-FF265EF9F96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F92CF-D2F1-4BD2-B3E0-069739A2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6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91B4B-049E-45DE-8FB3-FF265EF9F966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F92CF-D2F1-4BD2-B3E0-069739A2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7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88403" y="-35682"/>
            <a:ext cx="12306578" cy="6954642"/>
            <a:chOff x="-84048" y="-66162"/>
            <a:chExt cx="12306578" cy="6954642"/>
          </a:xfrm>
        </p:grpSpPr>
        <p:sp>
          <p:nvSpPr>
            <p:cNvPr id="17" name="Rectangle 16"/>
            <p:cNvSpPr/>
            <p:nvPr/>
          </p:nvSpPr>
          <p:spPr>
            <a:xfrm>
              <a:off x="5953437" y="3624393"/>
              <a:ext cx="6122001" cy="3251779"/>
            </a:xfrm>
            <a:prstGeom prst="rect">
              <a:avLst/>
            </a:prstGeom>
            <a:blipFill dpi="0" rotWithShape="1">
              <a:blip r:embed="rId3"/>
              <a:srcRect/>
              <a:tile tx="-723900" ty="-1054100" sx="69000" sy="69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/>
            <p:cNvSpPr/>
            <p:nvPr/>
          </p:nvSpPr>
          <p:spPr>
            <a:xfrm flipH="1" flipV="1">
              <a:off x="6070939" y="3425666"/>
              <a:ext cx="6125416" cy="3461564"/>
            </a:xfrm>
            <a:prstGeom prst="rtTriangle">
              <a:avLst/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24565" y="3443489"/>
              <a:ext cx="6105325" cy="3414511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t="-1" r="-23790" b="-2478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84048" y="-32657"/>
              <a:ext cx="6150632" cy="3461658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 l="-3992" t="-21069" b="-512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61489" y="-52251"/>
              <a:ext cx="6126255" cy="3450772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 l="-1" t="-3507" r="-4472" b="-847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Triangle 21"/>
            <p:cNvSpPr/>
            <p:nvPr/>
          </p:nvSpPr>
          <p:spPr>
            <a:xfrm>
              <a:off x="-57873" y="-66162"/>
              <a:ext cx="6125299" cy="3495162"/>
            </a:xfrm>
            <a:prstGeom prst="rtTriangl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183" t="-13570" r="-183" b="-1263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Triangle 22"/>
            <p:cNvSpPr/>
            <p:nvPr/>
          </p:nvSpPr>
          <p:spPr>
            <a:xfrm flipH="1">
              <a:off x="6202680" y="-60960"/>
              <a:ext cx="6019850" cy="3503199"/>
            </a:xfrm>
            <a:prstGeom prst="rtTriangle">
              <a:avLst/>
            </a:prstGeom>
            <a:blipFill dpi="0" rotWithShape="1">
              <a:blip r:embed="rId9"/>
              <a:srcRect/>
              <a:stretch>
                <a:fillRect l="-12094" t="872" r="-2532" b="-10925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23"/>
            <p:cNvSpPr/>
            <p:nvPr/>
          </p:nvSpPr>
          <p:spPr>
            <a:xfrm flipV="1">
              <a:off x="-76200" y="3425666"/>
              <a:ext cx="6172200" cy="3462814"/>
            </a:xfrm>
            <a:prstGeom prst="rtTriangle">
              <a:avLst/>
            </a:prstGeom>
            <a:blipFill dpi="0" rotWithShape="0">
              <a:blip r:embed="rId10"/>
              <a:srcRect/>
              <a:stretch>
                <a:fillRect l="-23500" t="-1306" b="-1751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-76200" y="5730240"/>
              <a:ext cx="12272555" cy="1124735"/>
            </a:xfrm>
            <a:prstGeom prst="rect">
              <a:avLst/>
            </a:prstGeom>
            <a:solidFill>
              <a:srgbClr val="9D6958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School City Basics</a:t>
              </a:r>
              <a:endPara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6978" y="2471404"/>
              <a:ext cx="2020409" cy="1970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8626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432" y="6016771"/>
            <a:ext cx="12192000" cy="841229"/>
          </a:xfrm>
          <a:prstGeom prst="rect">
            <a:avLst/>
          </a:prstGeom>
          <a:solidFill>
            <a:srgbClr val="9D695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i="1" dirty="0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Do </a:t>
            </a:r>
            <a:r>
              <a:rPr lang="en-US" sz="2400" i="1" dirty="0" err="1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</a:t>
            </a:r>
            <a:r>
              <a:rPr lang="en-US" sz="2800" dirty="0" err="1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</a:t>
            </a:r>
            <a:r>
              <a:rPr lang="en-US" sz="2400" i="1" dirty="0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with PRIDE</a:t>
            </a:r>
            <a:endParaRPr lang="en-US" sz="2400" i="1" dirty="0">
              <a:solidFill>
                <a:srgbClr val="4A3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75976"/>
            <a:ext cx="12330301" cy="122194"/>
          </a:xfrm>
          <a:prstGeom prst="rect">
            <a:avLst/>
          </a:prstGeom>
          <a:solidFill>
            <a:srgbClr val="9D695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292" y="306556"/>
            <a:ext cx="9093078" cy="12152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Login to SchoolCity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0" y="6072705"/>
            <a:ext cx="764900" cy="7293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432" y="1749214"/>
            <a:ext cx="12330301" cy="45719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80" y="421904"/>
            <a:ext cx="2558823" cy="9339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660" y="1772072"/>
            <a:ext cx="9509899" cy="41479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698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432" y="6016771"/>
            <a:ext cx="12192000" cy="841229"/>
          </a:xfrm>
          <a:prstGeom prst="rect">
            <a:avLst/>
          </a:prstGeom>
          <a:solidFill>
            <a:srgbClr val="9D695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i="1" dirty="0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Do </a:t>
            </a:r>
            <a:r>
              <a:rPr lang="en-US" sz="2400" i="1" dirty="0" err="1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</a:t>
            </a:r>
            <a:r>
              <a:rPr lang="en-US" sz="2800" dirty="0" err="1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</a:t>
            </a:r>
            <a:r>
              <a:rPr lang="en-US" sz="2400" i="1" dirty="0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with PRIDE</a:t>
            </a:r>
            <a:endParaRPr lang="en-US" sz="2400" i="1" dirty="0">
              <a:solidFill>
                <a:srgbClr val="4A3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75976"/>
            <a:ext cx="12330301" cy="122194"/>
          </a:xfrm>
          <a:prstGeom prst="rect">
            <a:avLst/>
          </a:prstGeom>
          <a:solidFill>
            <a:srgbClr val="9D695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292" y="306556"/>
            <a:ext cx="9093078" cy="12152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Login to SchoolCity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0" y="6072705"/>
            <a:ext cx="764900" cy="7293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432" y="1749214"/>
            <a:ext cx="12330301" cy="45719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94013"/>
            <a:ext cx="10779004" cy="47786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25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432" y="6016771"/>
            <a:ext cx="12192000" cy="841229"/>
          </a:xfrm>
          <a:prstGeom prst="rect">
            <a:avLst/>
          </a:prstGeom>
          <a:solidFill>
            <a:srgbClr val="9D695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i="1" dirty="0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Do </a:t>
            </a:r>
            <a:r>
              <a:rPr lang="en-US" sz="2400" i="1" dirty="0" err="1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</a:t>
            </a:r>
            <a:r>
              <a:rPr lang="en-US" sz="2800" dirty="0" err="1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</a:t>
            </a:r>
            <a:r>
              <a:rPr lang="en-US" sz="2400" i="1" dirty="0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with PRIDE</a:t>
            </a:r>
            <a:endParaRPr lang="en-US" sz="2400" i="1" dirty="0">
              <a:solidFill>
                <a:srgbClr val="4A3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75976"/>
            <a:ext cx="12330301" cy="122194"/>
          </a:xfrm>
          <a:prstGeom prst="rect">
            <a:avLst/>
          </a:prstGeom>
          <a:solidFill>
            <a:srgbClr val="9D695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292" y="306556"/>
            <a:ext cx="9093078" cy="12152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Creating and Assessment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0" y="6072705"/>
            <a:ext cx="764900" cy="7293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432" y="1749214"/>
            <a:ext cx="12330301" cy="45719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117" y="2049664"/>
            <a:ext cx="7632383" cy="37907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8196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432" y="6016771"/>
            <a:ext cx="12192000" cy="841229"/>
          </a:xfrm>
          <a:prstGeom prst="rect">
            <a:avLst/>
          </a:prstGeom>
          <a:solidFill>
            <a:srgbClr val="9D695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i="1" dirty="0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Do </a:t>
            </a:r>
            <a:r>
              <a:rPr lang="en-US" sz="2400" i="1" dirty="0" err="1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</a:t>
            </a:r>
            <a:r>
              <a:rPr lang="en-US" sz="2800" dirty="0" err="1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</a:t>
            </a:r>
            <a:r>
              <a:rPr lang="en-US" sz="2400" i="1" dirty="0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with PRIDE</a:t>
            </a:r>
            <a:endParaRPr lang="en-US" sz="2400" i="1" dirty="0">
              <a:solidFill>
                <a:srgbClr val="4A3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75976"/>
            <a:ext cx="12330301" cy="122194"/>
          </a:xfrm>
          <a:prstGeom prst="rect">
            <a:avLst/>
          </a:prstGeom>
          <a:solidFill>
            <a:srgbClr val="9D695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292" y="306556"/>
            <a:ext cx="9093078" cy="12152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Dashboard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0" y="6072705"/>
            <a:ext cx="764900" cy="7293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432" y="1749214"/>
            <a:ext cx="12330301" cy="45719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735" y="1914964"/>
            <a:ext cx="7318305" cy="40050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775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432" y="6016771"/>
            <a:ext cx="12192000" cy="841229"/>
          </a:xfrm>
          <a:prstGeom prst="rect">
            <a:avLst/>
          </a:prstGeom>
          <a:solidFill>
            <a:srgbClr val="9D695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i="1" dirty="0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Do </a:t>
            </a:r>
            <a:r>
              <a:rPr lang="en-US" sz="2400" i="1" dirty="0" err="1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</a:t>
            </a:r>
            <a:r>
              <a:rPr lang="en-US" sz="2800" dirty="0" err="1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</a:t>
            </a:r>
            <a:r>
              <a:rPr lang="en-US" sz="2400" i="1" dirty="0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with PRIDE</a:t>
            </a:r>
            <a:endParaRPr lang="en-US" sz="2400" i="1" dirty="0">
              <a:solidFill>
                <a:srgbClr val="4A3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75976"/>
            <a:ext cx="12330301" cy="122194"/>
          </a:xfrm>
          <a:prstGeom prst="rect">
            <a:avLst/>
          </a:prstGeom>
          <a:solidFill>
            <a:srgbClr val="9D695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292" y="306556"/>
            <a:ext cx="9093078" cy="12152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Running a Report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0" y="6072705"/>
            <a:ext cx="764900" cy="7293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432" y="1749214"/>
            <a:ext cx="12330301" cy="45719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599" y="1663059"/>
            <a:ext cx="9268464" cy="4388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933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180784"/>
            <a:ext cx="12192000" cy="230902"/>
            <a:chOff x="0" y="6180784"/>
            <a:chExt cx="9647907" cy="239266"/>
          </a:xfrm>
        </p:grpSpPr>
        <p:sp>
          <p:nvSpPr>
            <p:cNvPr id="5" name="Rectangle 4"/>
            <p:cNvSpPr/>
            <p:nvPr/>
          </p:nvSpPr>
          <p:spPr>
            <a:xfrm>
              <a:off x="0" y="6180784"/>
              <a:ext cx="9646475" cy="142503"/>
            </a:xfrm>
            <a:prstGeom prst="rect">
              <a:avLst/>
            </a:prstGeom>
            <a:solidFill>
              <a:srgbClr val="9D6958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32" y="6368809"/>
              <a:ext cx="9646475" cy="51241"/>
            </a:xfrm>
            <a:prstGeom prst="rect">
              <a:avLst/>
            </a:prstGeom>
            <a:solidFill>
              <a:schemeClr val="tx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678872" y="390889"/>
            <a:ext cx="1224787" cy="114110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Survey</a:t>
            </a:r>
          </a:p>
          <a:p>
            <a:pPr marL="0" indent="0">
              <a:buNone/>
            </a:pPr>
            <a:r>
              <a:rPr lang="en-US" sz="4800" b="1" dirty="0" smtClean="0">
                <a:latin typeface="Century Gothic" panose="020B0502020202020204" pitchFamily="34" charset="0"/>
              </a:rPr>
              <a:t>http</a:t>
            </a:r>
            <a:r>
              <a:rPr lang="en-US" sz="4800" b="1" dirty="0">
                <a:latin typeface="Century Gothic" panose="020B0502020202020204" pitchFamily="34" charset="0"/>
              </a:rPr>
              <a:t>://tinyurl.com/TUHSDPD9-13</a:t>
            </a:r>
            <a:endParaRPr lang="en-US" sz="4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275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10" y="1195082"/>
            <a:ext cx="12190190" cy="2591630"/>
          </a:xfrm>
          <a:prstGeom prst="rect">
            <a:avLst/>
          </a:prstGeom>
          <a:solidFill>
            <a:srgbClr val="9D695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946" y="1308498"/>
            <a:ext cx="10675917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TUHSD is committed to developing the potential of all students, staff, and community.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36" y="3947151"/>
            <a:ext cx="2577778" cy="25142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049708" y="458137"/>
            <a:ext cx="4204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Our TUHSD Mission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86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434" y="6016769"/>
            <a:ext cx="12192000" cy="841229"/>
          </a:xfrm>
          <a:prstGeom prst="rect">
            <a:avLst/>
          </a:prstGeom>
          <a:solidFill>
            <a:srgbClr val="9D695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i="1" dirty="0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Do </a:t>
            </a:r>
            <a:r>
              <a:rPr lang="en-US" sz="2400" i="1" dirty="0" err="1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</a:t>
            </a:r>
            <a:r>
              <a:rPr lang="en-US" sz="2800" dirty="0" err="1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</a:t>
            </a:r>
            <a:r>
              <a:rPr lang="en-US" sz="2400" i="1" dirty="0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with PRIDE</a:t>
            </a:r>
            <a:endParaRPr lang="en-US" sz="2400" i="1" dirty="0">
              <a:solidFill>
                <a:srgbClr val="4A3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75976"/>
            <a:ext cx="12330301" cy="122194"/>
          </a:xfrm>
          <a:prstGeom prst="rect">
            <a:avLst/>
          </a:prstGeom>
          <a:solidFill>
            <a:srgbClr val="9D695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283" y="263971"/>
            <a:ext cx="9584568" cy="12152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Our TUHSD Vision: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Learning today, leading tomorrow.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0" y="6072705"/>
            <a:ext cx="764900" cy="7293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432" y="1749214"/>
            <a:ext cx="12330301" cy="45719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09109" y="2166109"/>
            <a:ext cx="6770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303030"/>
                </a:solidFill>
                <a:latin typeface="Century Gothic" panose="020B0502020202020204" pitchFamily="34" charset="0"/>
              </a:rPr>
              <a:t>TUHSD Strategic Areas</a:t>
            </a:r>
            <a:endParaRPr lang="en-US" sz="4400" b="1" dirty="0">
              <a:solidFill>
                <a:srgbClr val="30303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158810" y="2961866"/>
            <a:ext cx="10012680" cy="2870236"/>
          </a:xfrm>
        </p:spPr>
        <p:txBody>
          <a:bodyPr>
            <a:normAutofit lnSpcReduction="10000"/>
          </a:bodyPr>
          <a:lstStyle/>
          <a:p>
            <a:pPr lvl="1" fontAlgn="base"/>
            <a:r>
              <a:rPr lang="en-US" sz="4000" dirty="0">
                <a:latin typeface="Century Gothic" panose="020B0502020202020204" pitchFamily="34" charset="0"/>
              </a:rPr>
              <a:t>College, Career and Life-Ready Students </a:t>
            </a:r>
          </a:p>
          <a:p>
            <a:pPr lvl="1" fontAlgn="base"/>
            <a:r>
              <a:rPr lang="en-US" sz="4000" dirty="0">
                <a:latin typeface="Century Gothic" panose="020B0502020202020204" pitchFamily="34" charset="0"/>
              </a:rPr>
              <a:t>Communication and Partnerships </a:t>
            </a:r>
          </a:p>
          <a:p>
            <a:pPr lvl="1" fontAlgn="base"/>
            <a:r>
              <a:rPr lang="en-US" sz="4000" dirty="0">
                <a:latin typeface="Century Gothic" panose="020B0502020202020204" pitchFamily="34" charset="0"/>
              </a:rPr>
              <a:t>Creating a Highly Effective Work Force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6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432" y="6016771"/>
            <a:ext cx="12192000" cy="841229"/>
          </a:xfrm>
          <a:prstGeom prst="rect">
            <a:avLst/>
          </a:prstGeom>
          <a:solidFill>
            <a:srgbClr val="9D695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i="1" dirty="0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US" sz="2400" i="1" dirty="0" err="1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800" dirty="0" err="1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400" i="1" dirty="0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PRIDE</a:t>
            </a:r>
            <a:endParaRPr lang="en-US" sz="2400" i="1" dirty="0">
              <a:solidFill>
                <a:srgbClr val="4A3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75976"/>
            <a:ext cx="12330301" cy="122194"/>
          </a:xfrm>
          <a:prstGeom prst="rect">
            <a:avLst/>
          </a:prstGeom>
          <a:solidFill>
            <a:srgbClr val="9D695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21" y="306014"/>
            <a:ext cx="9390258" cy="12152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Our TUHSD Vision: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Learning today, leading tomorrow.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0" y="6072705"/>
            <a:ext cx="764900" cy="7293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432" y="1749214"/>
            <a:ext cx="12330301" cy="45719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09110" y="1794933"/>
            <a:ext cx="6770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303030"/>
                </a:solidFill>
                <a:latin typeface="Century Gothic" panose="020B0502020202020204" pitchFamily="34" charset="0"/>
              </a:rPr>
              <a:t>Foundational Beliefs</a:t>
            </a:r>
            <a:endParaRPr lang="en-US" sz="4400" b="1" dirty="0">
              <a:solidFill>
                <a:srgbClr val="30303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158810" y="2644525"/>
            <a:ext cx="10214040" cy="3291249"/>
          </a:xfrm>
        </p:spPr>
        <p:txBody>
          <a:bodyPr>
            <a:normAutofit fontScale="92500" lnSpcReduction="20000"/>
          </a:bodyPr>
          <a:lstStyle/>
          <a:p>
            <a:pPr lvl="1" fontAlgn="base"/>
            <a:r>
              <a:rPr lang="en-US" sz="4000" dirty="0">
                <a:latin typeface="Century Gothic" panose="020B0502020202020204" pitchFamily="34" charset="0"/>
              </a:rPr>
              <a:t>All decisions are student centered  </a:t>
            </a:r>
          </a:p>
          <a:p>
            <a:pPr lvl="1" fontAlgn="base"/>
            <a:r>
              <a:rPr lang="en-US" sz="4000" dirty="0">
                <a:latin typeface="Century Gothic" panose="020B0502020202020204" pitchFamily="34" charset="0"/>
              </a:rPr>
              <a:t>All TUHSD learners are globally prepared and competitive </a:t>
            </a:r>
          </a:p>
          <a:p>
            <a:pPr lvl="1" fontAlgn="base"/>
            <a:r>
              <a:rPr lang="en-US" sz="4000" dirty="0">
                <a:latin typeface="Century Gothic" panose="020B0502020202020204" pitchFamily="34" charset="0"/>
              </a:rPr>
              <a:t>Guaranteed and viable curriculum, instruction and assessment   </a:t>
            </a:r>
          </a:p>
          <a:p>
            <a:pPr lvl="1" fontAlgn="base"/>
            <a:r>
              <a:rPr lang="en-US" sz="4000" dirty="0">
                <a:latin typeface="Century Gothic" panose="020B0502020202020204" pitchFamily="34" charset="0"/>
              </a:rPr>
              <a:t>We are committed to improving the TUHSD community </a:t>
            </a:r>
            <a:r>
              <a:rPr lang="en-US" sz="4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421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432" y="6016771"/>
            <a:ext cx="12192000" cy="841229"/>
          </a:xfrm>
          <a:prstGeom prst="rect">
            <a:avLst/>
          </a:prstGeom>
          <a:solidFill>
            <a:srgbClr val="9D695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i="1" dirty="0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Do </a:t>
            </a:r>
            <a:r>
              <a:rPr lang="en-US" sz="2400" i="1" dirty="0" err="1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</a:t>
            </a:r>
            <a:r>
              <a:rPr lang="en-US" sz="2800" dirty="0" err="1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</a:t>
            </a:r>
            <a:r>
              <a:rPr lang="en-US" sz="2400" i="1" dirty="0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with PRIDE</a:t>
            </a:r>
            <a:endParaRPr lang="en-US" sz="2400" i="1" dirty="0">
              <a:solidFill>
                <a:srgbClr val="4A3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75976"/>
            <a:ext cx="12330301" cy="122194"/>
          </a:xfrm>
          <a:prstGeom prst="rect">
            <a:avLst/>
          </a:prstGeom>
          <a:solidFill>
            <a:srgbClr val="9D695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292" y="306556"/>
            <a:ext cx="9093078" cy="12152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Our TUHSD Vision: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Learning today, leading tomorrow.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0" y="6072705"/>
            <a:ext cx="764900" cy="7293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432" y="1749214"/>
            <a:ext cx="12330301" cy="45719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89092" y="1955132"/>
            <a:ext cx="87521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</a:pPr>
            <a:r>
              <a:rPr lang="en-US" sz="4400" b="1" dirty="0">
                <a:solidFill>
                  <a:srgbClr val="303030"/>
                </a:solidFill>
                <a:latin typeface="Century Gothic" panose="020B0502020202020204" pitchFamily="34" charset="0"/>
              </a:rPr>
              <a:t>Three Interconnected Practices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408491" y="2656863"/>
            <a:ext cx="10012680" cy="3092118"/>
          </a:xfrm>
        </p:spPr>
        <p:txBody>
          <a:bodyPr>
            <a:normAutofit/>
          </a:bodyPr>
          <a:lstStyle/>
          <a:p>
            <a:pPr lvl="1" fontAlgn="base"/>
            <a:r>
              <a:rPr lang="en-US" sz="3400" dirty="0">
                <a:latin typeface="Century Gothic" panose="020B0502020202020204" pitchFamily="34" charset="0"/>
              </a:rPr>
              <a:t>High functioning PLCs that use data and support student </a:t>
            </a:r>
            <a:r>
              <a:rPr lang="en-US" sz="3400" dirty="0" smtClean="0">
                <a:latin typeface="Century Gothic" panose="020B0502020202020204" pitchFamily="34" charset="0"/>
              </a:rPr>
              <a:t>achievement</a:t>
            </a:r>
            <a:endParaRPr lang="en-US" sz="3400" dirty="0">
              <a:latin typeface="Century Gothic" panose="020B0502020202020204" pitchFamily="34" charset="0"/>
            </a:endParaRPr>
          </a:p>
          <a:p>
            <a:pPr lvl="1" fontAlgn="base"/>
            <a:r>
              <a:rPr lang="en-US" sz="3400" dirty="0">
                <a:latin typeface="Century Gothic" panose="020B0502020202020204" pitchFamily="34" charset="0"/>
              </a:rPr>
              <a:t>Guaranteed viable curriculum, instruction and assessment </a:t>
            </a:r>
          </a:p>
          <a:p>
            <a:pPr lvl="1" fontAlgn="base"/>
            <a:r>
              <a:rPr lang="en-US" sz="3400" dirty="0">
                <a:latin typeface="Century Gothic" panose="020B0502020202020204" pitchFamily="34" charset="0"/>
              </a:rPr>
              <a:t>Staff and student support and training</a:t>
            </a:r>
            <a:r>
              <a:rPr lang="en-US" sz="4000" dirty="0">
                <a:latin typeface="Century Gothic" panose="020B0502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873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180784"/>
            <a:ext cx="12192000" cy="230902"/>
            <a:chOff x="0" y="6180784"/>
            <a:chExt cx="9647907" cy="239266"/>
          </a:xfrm>
        </p:grpSpPr>
        <p:sp>
          <p:nvSpPr>
            <p:cNvPr id="5" name="Rectangle 4"/>
            <p:cNvSpPr/>
            <p:nvPr/>
          </p:nvSpPr>
          <p:spPr>
            <a:xfrm>
              <a:off x="0" y="6180784"/>
              <a:ext cx="9646475" cy="142503"/>
            </a:xfrm>
            <a:prstGeom prst="rect">
              <a:avLst/>
            </a:prstGeom>
            <a:solidFill>
              <a:srgbClr val="9D6958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32" y="6368809"/>
              <a:ext cx="9646475" cy="51241"/>
            </a:xfrm>
            <a:prstGeom prst="rect">
              <a:avLst/>
            </a:prstGeom>
            <a:solidFill>
              <a:schemeClr val="tx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84463" y="1153391"/>
            <a:ext cx="6035778" cy="4889962"/>
          </a:xfrm>
        </p:spPr>
        <p:txBody>
          <a:bodyPr>
            <a:noAutofit/>
          </a:bodyPr>
          <a:lstStyle/>
          <a:p>
            <a:pPr marL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Management</a:t>
            </a:r>
          </a:p>
          <a:p>
            <a:pPr marL="0"/>
            <a:r>
              <a:rPr lang="en-US" dirty="0">
                <a:latin typeface="Century Gothic" panose="020B0502020202020204" pitchFamily="34" charset="0"/>
              </a:rPr>
              <a:t>Every classroom has a greeting before students enter the room</a:t>
            </a:r>
          </a:p>
          <a:p>
            <a:pPr marL="0"/>
            <a:r>
              <a:rPr lang="en-US" dirty="0">
                <a:latin typeface="Century Gothic" panose="020B0502020202020204" pitchFamily="34" charset="0"/>
              </a:rPr>
              <a:t>Clearly stated rules are posted and followed</a:t>
            </a:r>
          </a:p>
          <a:p>
            <a:pPr marL="0"/>
            <a:r>
              <a:rPr lang="en-US" dirty="0">
                <a:latin typeface="Century Gothic" panose="020B0502020202020204" pitchFamily="34" charset="0"/>
              </a:rPr>
              <a:t>Specific plans for technology for learning are communicated and followed</a:t>
            </a:r>
          </a:p>
          <a:p>
            <a:pPr marL="0"/>
            <a:r>
              <a:rPr lang="en-US" dirty="0">
                <a:latin typeface="Century Gothic" panose="020B0502020202020204" pitchFamily="34" charset="0"/>
              </a:rPr>
              <a:t>Every student has a caring adult who connects with them each period</a:t>
            </a:r>
          </a:p>
          <a:p>
            <a:pPr marL="0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053204" y="242878"/>
            <a:ext cx="1224787" cy="114110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0" y="1706372"/>
            <a:ext cx="5071110" cy="35814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15490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180784"/>
            <a:ext cx="12192000" cy="230902"/>
            <a:chOff x="0" y="6180784"/>
            <a:chExt cx="9647907" cy="239266"/>
          </a:xfrm>
        </p:grpSpPr>
        <p:sp>
          <p:nvSpPr>
            <p:cNvPr id="5" name="Rectangle 4"/>
            <p:cNvSpPr/>
            <p:nvPr/>
          </p:nvSpPr>
          <p:spPr>
            <a:xfrm>
              <a:off x="0" y="6180784"/>
              <a:ext cx="9646475" cy="142503"/>
            </a:xfrm>
            <a:prstGeom prst="rect">
              <a:avLst/>
            </a:prstGeom>
            <a:solidFill>
              <a:srgbClr val="9D6958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32" y="6368809"/>
              <a:ext cx="9646475" cy="51241"/>
            </a:xfrm>
            <a:prstGeom prst="rect">
              <a:avLst/>
            </a:prstGeom>
            <a:solidFill>
              <a:schemeClr val="tx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84463" y="1153391"/>
            <a:ext cx="5010497" cy="4889962"/>
          </a:xfrm>
        </p:spPr>
        <p:txBody>
          <a:bodyPr>
            <a:noAutofit/>
          </a:bodyPr>
          <a:lstStyle/>
          <a:p>
            <a:pPr marL="0"/>
            <a:endParaRPr lang="en-US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5577861" y="1004801"/>
            <a:ext cx="6055152" cy="44473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Instruction</a:t>
            </a:r>
          </a:p>
          <a:p>
            <a:r>
              <a:rPr lang="en-US" dirty="0">
                <a:latin typeface="Century Gothic" panose="020B0502020202020204" pitchFamily="34" charset="0"/>
              </a:rPr>
              <a:t>Lesson plans are prepared for each lesson taught with Elements of Instruction in mind</a:t>
            </a:r>
          </a:p>
          <a:p>
            <a:r>
              <a:rPr lang="en-US" dirty="0">
                <a:latin typeface="Century Gothic" panose="020B0502020202020204" pitchFamily="34" charset="0"/>
              </a:rPr>
              <a:t>Each lesson has the State Standards posted and the learning objective communicated</a:t>
            </a:r>
          </a:p>
          <a:p>
            <a:r>
              <a:rPr lang="en-US" dirty="0">
                <a:latin typeface="Century Gothic" panose="020B0502020202020204" pitchFamily="34" charset="0"/>
              </a:rPr>
              <a:t>Execution of lesson shows students’ visible authentic engagement in the lesson</a:t>
            </a:r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70424" y="152986"/>
            <a:ext cx="1224787" cy="114110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74" y="1294092"/>
            <a:ext cx="4484673" cy="46085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44668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432" y="6016771"/>
            <a:ext cx="12192000" cy="841229"/>
          </a:xfrm>
          <a:prstGeom prst="rect">
            <a:avLst/>
          </a:prstGeom>
          <a:solidFill>
            <a:srgbClr val="9D695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i="1" dirty="0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Do </a:t>
            </a:r>
            <a:r>
              <a:rPr lang="en-US" sz="2400" i="1" dirty="0" err="1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</a:t>
            </a:r>
            <a:r>
              <a:rPr lang="en-US" sz="2800" dirty="0" err="1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</a:t>
            </a:r>
            <a:r>
              <a:rPr lang="en-US" sz="2400" i="1" dirty="0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with PRIDE</a:t>
            </a:r>
            <a:endParaRPr lang="en-US" sz="2400" i="1" dirty="0">
              <a:solidFill>
                <a:srgbClr val="4A3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75976"/>
            <a:ext cx="12330301" cy="122194"/>
          </a:xfrm>
          <a:prstGeom prst="rect">
            <a:avLst/>
          </a:prstGeom>
          <a:solidFill>
            <a:srgbClr val="9D695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292" y="306556"/>
            <a:ext cx="9093078" cy="12152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Essential Questions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0" y="6072705"/>
            <a:ext cx="764900" cy="7293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432" y="1749214"/>
            <a:ext cx="12330301" cy="45719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408491" y="2339374"/>
            <a:ext cx="10012680" cy="3092118"/>
          </a:xfrm>
        </p:spPr>
        <p:txBody>
          <a:bodyPr>
            <a:normAutofit/>
          </a:bodyPr>
          <a:lstStyle/>
          <a:p>
            <a:pPr lvl="1" fontAlgn="base"/>
            <a:r>
              <a:rPr lang="en-US" sz="4000" dirty="0" smtClean="0">
                <a:latin typeface="Century Gothic" panose="020B0502020202020204" pitchFamily="34" charset="0"/>
              </a:rPr>
              <a:t>How is a test made on SchoolCity?</a:t>
            </a:r>
          </a:p>
          <a:p>
            <a:pPr lvl="1" fontAlgn="base"/>
            <a:r>
              <a:rPr lang="en-US" sz="4000" dirty="0" smtClean="0">
                <a:latin typeface="Century Gothic" panose="020B0502020202020204" pitchFamily="34" charset="0"/>
              </a:rPr>
              <a:t>How is a report run on SchoolCity?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112" y="3857193"/>
            <a:ext cx="4410075" cy="1609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9750" y="306556"/>
            <a:ext cx="2562215" cy="1997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50" y="69762"/>
            <a:ext cx="2562215" cy="1997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679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432" y="6016771"/>
            <a:ext cx="12192000" cy="841229"/>
          </a:xfrm>
          <a:prstGeom prst="rect">
            <a:avLst/>
          </a:prstGeom>
          <a:solidFill>
            <a:srgbClr val="9D695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i="1" dirty="0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Do </a:t>
            </a:r>
            <a:r>
              <a:rPr lang="en-US" sz="2400" i="1" dirty="0" err="1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</a:t>
            </a:r>
            <a:r>
              <a:rPr lang="en-US" sz="2800" dirty="0" err="1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</a:t>
            </a:r>
            <a:r>
              <a:rPr lang="en-US" sz="2400" i="1" dirty="0" smtClean="0">
                <a:solidFill>
                  <a:srgbClr val="4A3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with PRIDE</a:t>
            </a:r>
            <a:endParaRPr lang="en-US" sz="2400" i="1" dirty="0">
              <a:solidFill>
                <a:srgbClr val="4A3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75976"/>
            <a:ext cx="12330301" cy="122194"/>
          </a:xfrm>
          <a:prstGeom prst="rect">
            <a:avLst/>
          </a:prstGeom>
          <a:solidFill>
            <a:srgbClr val="9D695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292" y="306556"/>
            <a:ext cx="9093078" cy="12152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Learning Objectives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0" y="6072705"/>
            <a:ext cx="764900" cy="7293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432" y="1749214"/>
            <a:ext cx="12330301" cy="45719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408491" y="2339374"/>
            <a:ext cx="10012680" cy="3092118"/>
          </a:xfrm>
        </p:spPr>
        <p:txBody>
          <a:bodyPr>
            <a:normAutofit fontScale="92500" lnSpcReduction="20000"/>
          </a:bodyPr>
          <a:lstStyle/>
          <a:p>
            <a:pPr lvl="1" fontAlgn="base"/>
            <a:r>
              <a:rPr lang="en-US" sz="4000" dirty="0" smtClean="0">
                <a:latin typeface="Century Gothic" panose="020B0502020202020204" pitchFamily="34" charset="0"/>
              </a:rPr>
              <a:t>Make an Answer Key Only (AKO) Test Using SchoolCity.</a:t>
            </a:r>
            <a:endParaRPr lang="en-US" sz="4000" dirty="0" smtClean="0">
              <a:latin typeface="Century Gothic" panose="020B0502020202020204" pitchFamily="34" charset="0"/>
            </a:endParaRPr>
          </a:p>
          <a:p>
            <a:pPr lvl="1" fontAlgn="base"/>
            <a:r>
              <a:rPr lang="en-US" sz="4000" dirty="0" smtClean="0">
                <a:latin typeface="Century Gothic" panose="020B0502020202020204" pitchFamily="34" charset="0"/>
              </a:rPr>
              <a:t>Make a test on SchoolCity using Inspect Test Bank</a:t>
            </a:r>
            <a:r>
              <a:rPr lang="en-US" sz="4000" dirty="0">
                <a:latin typeface="Century Gothic" panose="020B0502020202020204" pitchFamily="34" charset="0"/>
              </a:rPr>
              <a:t>.</a:t>
            </a:r>
            <a:endParaRPr lang="en-US" sz="4000" dirty="0" smtClean="0">
              <a:latin typeface="Century Gothic" panose="020B0502020202020204" pitchFamily="34" charset="0"/>
            </a:endParaRPr>
          </a:p>
          <a:p>
            <a:pPr lvl="1" fontAlgn="base"/>
            <a:r>
              <a:rPr lang="en-US" sz="4000" dirty="0" smtClean="0">
                <a:latin typeface="Century Gothic" panose="020B0502020202020204" pitchFamily="34" charset="0"/>
              </a:rPr>
              <a:t>Upload an </a:t>
            </a:r>
            <a:r>
              <a:rPr lang="en-US" sz="4000" dirty="0" err="1" smtClean="0">
                <a:latin typeface="Century Gothic" panose="020B0502020202020204" pitchFamily="34" charset="0"/>
              </a:rPr>
              <a:t>ExamView</a:t>
            </a:r>
            <a:r>
              <a:rPr lang="en-US" sz="4000" dirty="0" smtClean="0">
                <a:latin typeface="Century Gothic" panose="020B0502020202020204" pitchFamily="34" charset="0"/>
              </a:rPr>
              <a:t> Test into SchoolCity</a:t>
            </a:r>
          </a:p>
          <a:p>
            <a:pPr lvl="1" fontAlgn="base"/>
            <a:r>
              <a:rPr lang="en-US" sz="4000" dirty="0" smtClean="0">
                <a:latin typeface="Century Gothic" panose="020B0502020202020204" pitchFamily="34" charset="0"/>
              </a:rPr>
              <a:t>Run reports in SchoolCity</a:t>
            </a:r>
            <a:endParaRPr lang="en-US" sz="4000" dirty="0" smtClean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7892" y="1081888"/>
            <a:ext cx="2558823" cy="9339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6" y="335951"/>
            <a:ext cx="2556014" cy="17301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0867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261</Words>
  <Application>Microsoft Office PowerPoint</Application>
  <PresentationFormat>Widescreen</PresentationFormat>
  <Paragraphs>68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Century Gothic</vt:lpstr>
      <vt:lpstr>Office Theme</vt:lpstr>
      <vt:lpstr>PowerPoint Presentation</vt:lpstr>
      <vt:lpstr>TUHSD is committed to developing the potential of all students, staff, and community.</vt:lpstr>
      <vt:lpstr>Our TUHSD Vision:  Learning today, leading tomorrow.</vt:lpstr>
      <vt:lpstr>Our TUHSD Vision:  Learning today, leading tomorrow.</vt:lpstr>
      <vt:lpstr>Our TUHSD Vision:  Learning today, leading tomorrow.</vt:lpstr>
      <vt:lpstr>PowerPoint Presentation</vt:lpstr>
      <vt:lpstr>PowerPoint Presentation</vt:lpstr>
      <vt:lpstr>Essential Questions  </vt:lpstr>
      <vt:lpstr>Learning Objectives </vt:lpstr>
      <vt:lpstr>Login to SchoolCity </vt:lpstr>
      <vt:lpstr>Login to SchoolCity </vt:lpstr>
      <vt:lpstr>Creating and Assessment </vt:lpstr>
      <vt:lpstr>Dashboard </vt:lpstr>
      <vt:lpstr>Running a Report </vt:lpstr>
      <vt:lpstr>PowerPoint Presentation</vt:lpstr>
    </vt:vector>
  </TitlesOfParts>
  <Company>TUHSD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Suggs</dc:creator>
  <cp:lastModifiedBy>Kimberly Baerwald</cp:lastModifiedBy>
  <cp:revision>22</cp:revision>
  <dcterms:created xsi:type="dcterms:W3CDTF">2017-09-06T21:28:13Z</dcterms:created>
  <dcterms:modified xsi:type="dcterms:W3CDTF">2017-09-12T00:19:06Z</dcterms:modified>
</cp:coreProperties>
</file>