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8" r:id="rId8"/>
    <p:sldId id="266" r:id="rId9"/>
    <p:sldId id="269" r:id="rId10"/>
    <p:sldId id="271" r:id="rId11"/>
    <p:sldId id="274" r:id="rId12"/>
    <p:sldId id="275"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205" autoAdjust="0"/>
  </p:normalViewPr>
  <p:slideViewPr>
    <p:cSldViewPr snapToGrid="0">
      <p:cViewPr varScale="1">
        <p:scale>
          <a:sx n="79" d="100"/>
          <a:sy n="79" d="100"/>
        </p:scale>
        <p:origin x="4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Office%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5400" b="1" dirty="0" smtClean="0">
                <a:solidFill>
                  <a:schemeClr val="tx1"/>
                </a:solidFill>
                <a:latin typeface="Century Gothic" panose="020B0502020202020204" pitchFamily="34" charset="0"/>
              </a:rPr>
              <a:t>A-F Grade Report</a:t>
            </a:r>
            <a:endParaRPr lang="en-US" sz="5400" b="1" dirty="0">
              <a:solidFill>
                <a:schemeClr val="tx1"/>
              </a:solidFill>
              <a:latin typeface="Century Gothic" panose="020B0502020202020204" pitchFamily="34" charset="0"/>
            </a:endParaRPr>
          </a:p>
        </c:rich>
      </c:tx>
      <c:layout>
        <c:manualLayout>
          <c:xMode val="edge"/>
          <c:yMode val="edge"/>
          <c:x val="0.24179603067990901"/>
          <c:y val="3.7107175086260297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1755761586923"/>
          <c:y val="0.16328649031230599"/>
          <c:w val="0.458511449908444"/>
          <c:h val="0.74857308679111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9D-4D7E-A86B-AB3598C772FE}"/>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019D-4D7E-A86B-AB3598C772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9D-4D7E-A86B-AB3598C772FE}"/>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019D-4D7E-A86B-AB3598C772FE}"/>
              </c:ext>
            </c:extLst>
          </c:dPt>
          <c:dPt>
            <c:idx val="4"/>
            <c:bubble3D val="0"/>
            <c:spPr>
              <a:solidFill>
                <a:schemeClr val="accent4"/>
              </a:solidFill>
              <a:ln w="19050">
                <a:solidFill>
                  <a:schemeClr val="lt1"/>
                </a:solidFill>
              </a:ln>
              <a:effectLst/>
            </c:spPr>
            <c:extLst>
              <c:ext xmlns:c16="http://schemas.microsoft.com/office/drawing/2014/chart" uri="{C3380CC4-5D6E-409C-BE32-E72D297353CC}">
                <c16:uniqueId val="{00000009-019D-4D7E-A86B-AB3598C772FE}"/>
              </c:ext>
            </c:extLst>
          </c:dPt>
          <c:dLbls>
            <c:dLbl>
              <c:idx val="3"/>
              <c:layout>
                <c:manualLayout>
                  <c:x val="0.14243804369756702"/>
                  <c:y val="-5.4825373794567749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019D-4D7E-A86B-AB3598C772FE}"/>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'[Chart in Microsoft Office PowerPoint]Sheet2'!$A$7:$A$11</c:f>
              <c:strCache>
                <c:ptCount val="5"/>
                <c:pt idx="0">
                  <c:v>Proficiency</c:v>
                </c:pt>
                <c:pt idx="1">
                  <c:v>Growth</c:v>
                </c:pt>
                <c:pt idx="2">
                  <c:v>ELL</c:v>
                </c:pt>
                <c:pt idx="3">
                  <c:v>CCRI</c:v>
                </c:pt>
                <c:pt idx="4">
                  <c:v>Grad Rate</c:v>
                </c:pt>
              </c:strCache>
            </c:strRef>
          </c:cat>
          <c:val>
            <c:numRef>
              <c:f>'[Chart in Microsoft Office PowerPoint]Sheet2'!$B$7:$B$11</c:f>
              <c:numCache>
                <c:formatCode>General</c:formatCode>
                <c:ptCount val="5"/>
                <c:pt idx="0">
                  <c:v>30</c:v>
                </c:pt>
                <c:pt idx="1">
                  <c:v>20</c:v>
                </c:pt>
                <c:pt idx="2">
                  <c:v>10</c:v>
                </c:pt>
                <c:pt idx="3">
                  <c:v>20</c:v>
                </c:pt>
                <c:pt idx="4">
                  <c:v>20</c:v>
                </c:pt>
              </c:numCache>
            </c:numRef>
          </c:val>
          <c:extLst>
            <c:ext xmlns:c16="http://schemas.microsoft.com/office/drawing/2014/chart" uri="{C3380CC4-5D6E-409C-BE32-E72D297353CC}">
              <c16:uniqueId val="{0000000A-019D-4D7E-A86B-AB3598C772F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357596-10BC-4F5E-9CB8-1B69CA7839F4}" type="datetimeFigureOut">
              <a:rPr lang="en-US" smtClean="0"/>
              <a:t>9/11/2017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6719D-CEF0-4463-BB77-92B03D9CD1ED}" type="slidenum">
              <a:rPr lang="en-US" smtClean="0"/>
              <a:t>‹#›</a:t>
            </a:fld>
            <a:endParaRPr lang="en-US"/>
          </a:p>
        </p:txBody>
      </p:sp>
    </p:spTree>
    <p:extLst>
      <p:ext uri="{BB962C8B-B14F-4D97-AF65-F5344CB8AC3E}">
        <p14:creationId xmlns:p14="http://schemas.microsoft.com/office/powerpoint/2010/main" val="1547884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http://tinyurl.com/TUHSD-Signin-913</a:t>
            </a:r>
          </a:p>
          <a:p>
            <a:endParaRPr lang="en-US" dirty="0"/>
          </a:p>
        </p:txBody>
      </p:sp>
      <p:sp>
        <p:nvSpPr>
          <p:cNvPr id="4" name="Slide Number Placeholder 3"/>
          <p:cNvSpPr>
            <a:spLocks noGrp="1"/>
          </p:cNvSpPr>
          <p:nvPr>
            <p:ph type="sldNum" sz="quarter" idx="10"/>
          </p:nvPr>
        </p:nvSpPr>
        <p:spPr/>
        <p:txBody>
          <a:bodyPr/>
          <a:lstStyle/>
          <a:p>
            <a:fld id="{0A06719D-CEF0-4463-BB77-92B03D9CD1ED}" type="slidenum">
              <a:rPr lang="en-US" smtClean="0"/>
              <a:t>1</a:t>
            </a:fld>
            <a:endParaRPr lang="en-US"/>
          </a:p>
        </p:txBody>
      </p:sp>
    </p:spTree>
    <p:extLst>
      <p:ext uri="{BB962C8B-B14F-4D97-AF65-F5344CB8AC3E}">
        <p14:creationId xmlns:p14="http://schemas.microsoft.com/office/powerpoint/2010/main" val="513593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A-F grade report now includes proficiency for AIMS science.  Proficiency in Science</a:t>
            </a:r>
            <a:r>
              <a:rPr lang="en-US" baseline="0" dirty="0" smtClean="0"/>
              <a:t> will be a part of the largest aspect of our A-F grade!!!!!</a:t>
            </a:r>
            <a:endParaRPr lang="en-US" dirty="0"/>
          </a:p>
        </p:txBody>
      </p:sp>
      <p:sp>
        <p:nvSpPr>
          <p:cNvPr id="4" name="Slide Number Placeholder 3"/>
          <p:cNvSpPr>
            <a:spLocks noGrp="1"/>
          </p:cNvSpPr>
          <p:nvPr>
            <p:ph type="sldNum" sz="quarter" idx="10"/>
          </p:nvPr>
        </p:nvSpPr>
        <p:spPr/>
        <p:txBody>
          <a:bodyPr/>
          <a:lstStyle/>
          <a:p>
            <a:fld id="{0A06719D-CEF0-4463-BB77-92B03D9CD1ED}" type="slidenum">
              <a:rPr lang="en-US" smtClean="0"/>
              <a:t>10</a:t>
            </a:fld>
            <a:endParaRPr lang="en-US"/>
          </a:p>
        </p:txBody>
      </p:sp>
    </p:spTree>
    <p:extLst>
      <p:ext uri="{BB962C8B-B14F-4D97-AF65-F5344CB8AC3E}">
        <p14:creationId xmlns:p14="http://schemas.microsoft.com/office/powerpoint/2010/main" val="3222816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AIMS science does not have a growth model.  Only proficiency.</a:t>
            </a:r>
            <a:r>
              <a:rPr lang="en-US" baseline="0" dirty="0" smtClean="0"/>
              <a:t>  This puts a tremendous burden on getting as many students to pass the AIMS test as possible.</a:t>
            </a:r>
            <a:endParaRPr lang="en-US" dirty="0" smtClean="0"/>
          </a:p>
          <a:p>
            <a:endParaRPr lang="en-US" dirty="0"/>
          </a:p>
        </p:txBody>
      </p:sp>
      <p:sp>
        <p:nvSpPr>
          <p:cNvPr id="4" name="Slide Number Placeholder 3"/>
          <p:cNvSpPr>
            <a:spLocks noGrp="1"/>
          </p:cNvSpPr>
          <p:nvPr>
            <p:ph type="sldNum" sz="quarter" idx="10"/>
          </p:nvPr>
        </p:nvSpPr>
        <p:spPr/>
        <p:txBody>
          <a:bodyPr/>
          <a:lstStyle/>
          <a:p>
            <a:fld id="{86B8C739-9AF0-476D-9267-73AE93775AAA}" type="slidenum">
              <a:rPr lang="en-US" smtClean="0"/>
              <a:t>11</a:t>
            </a:fld>
            <a:endParaRPr lang="en-US" dirty="0"/>
          </a:p>
        </p:txBody>
      </p:sp>
    </p:spTree>
    <p:extLst>
      <p:ext uri="{BB962C8B-B14F-4D97-AF65-F5344CB8AC3E}">
        <p14:creationId xmlns:p14="http://schemas.microsoft.com/office/powerpoint/2010/main" val="3569848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important to understand that this test is now essential to Biology classes.  Both Integrated Science and Biology need to begin deliberately preparing for this test!</a:t>
            </a:r>
            <a:endParaRPr lang="en-US" dirty="0"/>
          </a:p>
        </p:txBody>
      </p:sp>
      <p:sp>
        <p:nvSpPr>
          <p:cNvPr id="4" name="Slide Number Placeholder 3"/>
          <p:cNvSpPr>
            <a:spLocks noGrp="1"/>
          </p:cNvSpPr>
          <p:nvPr>
            <p:ph type="sldNum" sz="quarter" idx="10"/>
          </p:nvPr>
        </p:nvSpPr>
        <p:spPr/>
        <p:txBody>
          <a:bodyPr/>
          <a:lstStyle/>
          <a:p>
            <a:fld id="{124B3FAB-238A-4B59-814F-54196987A753}" type="slidenum">
              <a:rPr lang="en-US" smtClean="0"/>
              <a:pPr/>
              <a:t>12</a:t>
            </a:fld>
            <a:endParaRPr lang="en-US"/>
          </a:p>
        </p:txBody>
      </p:sp>
    </p:spTree>
    <p:extLst>
      <p:ext uri="{BB962C8B-B14F-4D97-AF65-F5344CB8AC3E}">
        <p14:creationId xmlns:p14="http://schemas.microsoft.com/office/powerpoint/2010/main" val="377253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everyone read the mission.  Briefly discuss what efficacy is and how it affects student achievement.</a:t>
            </a:r>
            <a:endParaRPr lang="en-US" dirty="0"/>
          </a:p>
        </p:txBody>
      </p:sp>
      <p:sp>
        <p:nvSpPr>
          <p:cNvPr id="4" name="Slide Number Placeholder 3"/>
          <p:cNvSpPr>
            <a:spLocks noGrp="1"/>
          </p:cNvSpPr>
          <p:nvPr>
            <p:ph type="sldNum" sz="quarter" idx="10"/>
          </p:nvPr>
        </p:nvSpPr>
        <p:spPr/>
        <p:txBody>
          <a:bodyPr/>
          <a:lstStyle/>
          <a:p>
            <a:fld id="{0A06719D-CEF0-4463-BB77-92B03D9CD1ED}" type="slidenum">
              <a:rPr lang="en-US" smtClean="0"/>
              <a:t>2</a:t>
            </a:fld>
            <a:endParaRPr lang="en-US"/>
          </a:p>
        </p:txBody>
      </p:sp>
    </p:spTree>
    <p:extLst>
      <p:ext uri="{BB962C8B-B14F-4D97-AF65-F5344CB8AC3E}">
        <p14:creationId xmlns:p14="http://schemas.microsoft.com/office/powerpoint/2010/main" val="402596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the slide only.  Don’t forget</a:t>
            </a:r>
            <a:r>
              <a:rPr lang="en-US" baseline="0" dirty="0" smtClean="0"/>
              <a:t> our motto…”Do </a:t>
            </a:r>
            <a:r>
              <a:rPr lang="en-US" baseline="0" dirty="0" err="1" smtClean="0"/>
              <a:t>iT</a:t>
            </a:r>
            <a:r>
              <a:rPr lang="en-US" baseline="0" dirty="0" smtClean="0"/>
              <a:t> with Pride.”</a:t>
            </a:r>
            <a:endParaRPr lang="en-US" dirty="0"/>
          </a:p>
        </p:txBody>
      </p:sp>
      <p:sp>
        <p:nvSpPr>
          <p:cNvPr id="4" name="Slide Number Placeholder 3"/>
          <p:cNvSpPr>
            <a:spLocks noGrp="1"/>
          </p:cNvSpPr>
          <p:nvPr>
            <p:ph type="sldNum" sz="quarter" idx="10"/>
          </p:nvPr>
        </p:nvSpPr>
        <p:spPr/>
        <p:txBody>
          <a:bodyPr/>
          <a:lstStyle/>
          <a:p>
            <a:fld id="{124B3FAB-238A-4B59-814F-54196987A753}" type="slidenum">
              <a:rPr lang="en-US" smtClean="0"/>
              <a:pPr/>
              <a:t>3</a:t>
            </a:fld>
            <a:endParaRPr lang="en-US"/>
          </a:p>
        </p:txBody>
      </p:sp>
    </p:spTree>
    <p:extLst>
      <p:ext uri="{BB962C8B-B14F-4D97-AF65-F5344CB8AC3E}">
        <p14:creationId xmlns:p14="http://schemas.microsoft.com/office/powerpoint/2010/main" val="329639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124B3FAB-238A-4B59-814F-54196987A753}" type="slidenum">
              <a:rPr lang="en-US" smtClean="0"/>
              <a:pPr/>
              <a:t>4</a:t>
            </a:fld>
            <a:endParaRPr lang="en-US"/>
          </a:p>
        </p:txBody>
      </p:sp>
    </p:spTree>
    <p:extLst>
      <p:ext uri="{BB962C8B-B14F-4D97-AF65-F5344CB8AC3E}">
        <p14:creationId xmlns:p14="http://schemas.microsoft.com/office/powerpoint/2010/main" val="3058189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how school city and our activities today can actually</a:t>
            </a:r>
            <a:r>
              <a:rPr lang="en-US" baseline="0" dirty="0" smtClean="0"/>
              <a:t> show track our progress towards AIMS success with intention!</a:t>
            </a:r>
            <a:endParaRPr lang="en-US" dirty="0"/>
          </a:p>
        </p:txBody>
      </p:sp>
      <p:sp>
        <p:nvSpPr>
          <p:cNvPr id="4" name="Slide Number Placeholder 3"/>
          <p:cNvSpPr>
            <a:spLocks noGrp="1"/>
          </p:cNvSpPr>
          <p:nvPr>
            <p:ph type="sldNum" sz="quarter" idx="10"/>
          </p:nvPr>
        </p:nvSpPr>
        <p:spPr/>
        <p:txBody>
          <a:bodyPr/>
          <a:lstStyle/>
          <a:p>
            <a:fld id="{124B3FAB-238A-4B59-814F-54196987A753}" type="slidenum">
              <a:rPr lang="en-US" smtClean="0"/>
              <a:pPr/>
              <a:t>5</a:t>
            </a:fld>
            <a:endParaRPr lang="en-US"/>
          </a:p>
        </p:txBody>
      </p:sp>
    </p:spTree>
    <p:extLst>
      <p:ext uri="{BB962C8B-B14F-4D97-AF65-F5344CB8AC3E}">
        <p14:creationId xmlns:p14="http://schemas.microsoft.com/office/powerpoint/2010/main" val="240626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you are following these guidelines in your classrooms.  It is a point of emphasis this year.</a:t>
            </a:r>
            <a:endParaRPr lang="en-US" dirty="0"/>
          </a:p>
        </p:txBody>
      </p:sp>
      <p:sp>
        <p:nvSpPr>
          <p:cNvPr id="4" name="Slide Number Placeholder 3"/>
          <p:cNvSpPr>
            <a:spLocks noGrp="1"/>
          </p:cNvSpPr>
          <p:nvPr>
            <p:ph type="sldNum" sz="quarter" idx="10"/>
          </p:nvPr>
        </p:nvSpPr>
        <p:spPr/>
        <p:txBody>
          <a:bodyPr/>
          <a:lstStyle/>
          <a:p>
            <a:fld id="{0A06719D-CEF0-4463-BB77-92B03D9CD1ED}" type="slidenum">
              <a:rPr lang="en-US" smtClean="0"/>
              <a:t>6</a:t>
            </a:fld>
            <a:endParaRPr lang="en-US"/>
          </a:p>
        </p:txBody>
      </p:sp>
    </p:spTree>
    <p:extLst>
      <p:ext uri="{BB962C8B-B14F-4D97-AF65-F5344CB8AC3E}">
        <p14:creationId xmlns:p14="http://schemas.microsoft.com/office/powerpoint/2010/main" val="3408791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objective should be on the board everyday!  Another point of emphasis (unless it is an inquiry lesson).  Every teacher should know what state standards they are teaching in the unit.  They are on the year-long plan.</a:t>
            </a:r>
            <a:endParaRPr lang="en-US" dirty="0"/>
          </a:p>
        </p:txBody>
      </p:sp>
      <p:sp>
        <p:nvSpPr>
          <p:cNvPr id="4" name="Slide Number Placeholder 3"/>
          <p:cNvSpPr>
            <a:spLocks noGrp="1"/>
          </p:cNvSpPr>
          <p:nvPr>
            <p:ph type="sldNum" sz="quarter" idx="10"/>
          </p:nvPr>
        </p:nvSpPr>
        <p:spPr/>
        <p:txBody>
          <a:bodyPr/>
          <a:lstStyle/>
          <a:p>
            <a:fld id="{0A06719D-CEF0-4463-BB77-92B03D9CD1ED}" type="slidenum">
              <a:rPr lang="en-US" smtClean="0"/>
              <a:t>7</a:t>
            </a:fld>
            <a:endParaRPr lang="en-US"/>
          </a:p>
        </p:txBody>
      </p:sp>
    </p:spTree>
    <p:extLst>
      <p:ext uri="{BB962C8B-B14F-4D97-AF65-F5344CB8AC3E}">
        <p14:creationId xmlns:p14="http://schemas.microsoft.com/office/powerpoint/2010/main" val="352125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 let</a:t>
            </a:r>
            <a:r>
              <a:rPr lang="en-US" baseline="0" dirty="0" smtClean="0"/>
              <a:t> teachers come up with a list of tests that they can support within his or her classroom.  And let them begin to brainstorm ideas of classroom activities to support high stakes tests.</a:t>
            </a:r>
            <a:endParaRPr lang="en-US" dirty="0"/>
          </a:p>
        </p:txBody>
      </p:sp>
      <p:sp>
        <p:nvSpPr>
          <p:cNvPr id="4" name="Slide Number Placeholder 3"/>
          <p:cNvSpPr>
            <a:spLocks noGrp="1"/>
          </p:cNvSpPr>
          <p:nvPr>
            <p:ph type="sldNum" sz="quarter" idx="10"/>
          </p:nvPr>
        </p:nvSpPr>
        <p:spPr/>
        <p:txBody>
          <a:bodyPr/>
          <a:lstStyle/>
          <a:p>
            <a:fld id="{124B3FAB-238A-4B59-814F-54196987A753}" type="slidenum">
              <a:rPr lang="en-US" smtClean="0"/>
              <a:pPr/>
              <a:t>8</a:t>
            </a:fld>
            <a:endParaRPr lang="en-US"/>
          </a:p>
        </p:txBody>
      </p:sp>
    </p:spTree>
    <p:extLst>
      <p:ext uri="{BB962C8B-B14F-4D97-AF65-F5344CB8AC3E}">
        <p14:creationId xmlns:p14="http://schemas.microsoft.com/office/powerpoint/2010/main" val="96284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important to understand that this test is now essential to Biology classes.  Both Integrated Science and Biology need to begin deliberately preparing for this test!</a:t>
            </a:r>
            <a:endParaRPr lang="en-US" dirty="0"/>
          </a:p>
        </p:txBody>
      </p:sp>
      <p:sp>
        <p:nvSpPr>
          <p:cNvPr id="4" name="Slide Number Placeholder 3"/>
          <p:cNvSpPr>
            <a:spLocks noGrp="1"/>
          </p:cNvSpPr>
          <p:nvPr>
            <p:ph type="sldNum" sz="quarter" idx="10"/>
          </p:nvPr>
        </p:nvSpPr>
        <p:spPr/>
        <p:txBody>
          <a:bodyPr/>
          <a:lstStyle/>
          <a:p>
            <a:fld id="{124B3FAB-238A-4B59-814F-54196987A753}" type="slidenum">
              <a:rPr lang="en-US" smtClean="0"/>
              <a:pPr/>
              <a:t>9</a:t>
            </a:fld>
            <a:endParaRPr lang="en-US"/>
          </a:p>
        </p:txBody>
      </p:sp>
    </p:spTree>
    <p:extLst>
      <p:ext uri="{BB962C8B-B14F-4D97-AF65-F5344CB8AC3E}">
        <p14:creationId xmlns:p14="http://schemas.microsoft.com/office/powerpoint/2010/main" val="113778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691B4B-049E-45DE-8FB3-FF265EF9F966}"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92CF-D2F1-4BD2-B3E0-069739A26ADF}" type="slidenum">
              <a:rPr lang="en-US" smtClean="0"/>
              <a:t>‹#›</a:t>
            </a:fld>
            <a:endParaRPr lang="en-US"/>
          </a:p>
        </p:txBody>
      </p:sp>
    </p:spTree>
    <p:extLst>
      <p:ext uri="{BB962C8B-B14F-4D97-AF65-F5344CB8AC3E}">
        <p14:creationId xmlns:p14="http://schemas.microsoft.com/office/powerpoint/2010/main" val="359574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91B4B-049E-45DE-8FB3-FF265EF9F966}"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92CF-D2F1-4BD2-B3E0-069739A26ADF}" type="slidenum">
              <a:rPr lang="en-US" smtClean="0"/>
              <a:t>‹#›</a:t>
            </a:fld>
            <a:endParaRPr lang="en-US"/>
          </a:p>
        </p:txBody>
      </p:sp>
    </p:spTree>
    <p:extLst>
      <p:ext uri="{BB962C8B-B14F-4D97-AF65-F5344CB8AC3E}">
        <p14:creationId xmlns:p14="http://schemas.microsoft.com/office/powerpoint/2010/main" val="409359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91B4B-049E-45DE-8FB3-FF265EF9F966}"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92CF-D2F1-4BD2-B3E0-069739A26ADF}" type="slidenum">
              <a:rPr lang="en-US" smtClean="0"/>
              <a:t>‹#›</a:t>
            </a:fld>
            <a:endParaRPr lang="en-US"/>
          </a:p>
        </p:txBody>
      </p:sp>
    </p:spTree>
    <p:extLst>
      <p:ext uri="{BB962C8B-B14F-4D97-AF65-F5344CB8AC3E}">
        <p14:creationId xmlns:p14="http://schemas.microsoft.com/office/powerpoint/2010/main" val="96019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91B4B-049E-45DE-8FB3-FF265EF9F966}"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92CF-D2F1-4BD2-B3E0-069739A26ADF}" type="slidenum">
              <a:rPr lang="en-US" smtClean="0"/>
              <a:t>‹#›</a:t>
            </a:fld>
            <a:endParaRPr lang="en-US"/>
          </a:p>
        </p:txBody>
      </p:sp>
    </p:spTree>
    <p:extLst>
      <p:ext uri="{BB962C8B-B14F-4D97-AF65-F5344CB8AC3E}">
        <p14:creationId xmlns:p14="http://schemas.microsoft.com/office/powerpoint/2010/main" val="375317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691B4B-049E-45DE-8FB3-FF265EF9F966}"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92CF-D2F1-4BD2-B3E0-069739A26ADF}" type="slidenum">
              <a:rPr lang="en-US" smtClean="0"/>
              <a:t>‹#›</a:t>
            </a:fld>
            <a:endParaRPr lang="en-US"/>
          </a:p>
        </p:txBody>
      </p:sp>
    </p:spTree>
    <p:extLst>
      <p:ext uri="{BB962C8B-B14F-4D97-AF65-F5344CB8AC3E}">
        <p14:creationId xmlns:p14="http://schemas.microsoft.com/office/powerpoint/2010/main" val="119100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691B4B-049E-45DE-8FB3-FF265EF9F966}"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F92CF-D2F1-4BD2-B3E0-069739A26ADF}" type="slidenum">
              <a:rPr lang="en-US" smtClean="0"/>
              <a:t>‹#›</a:t>
            </a:fld>
            <a:endParaRPr lang="en-US"/>
          </a:p>
        </p:txBody>
      </p:sp>
    </p:spTree>
    <p:extLst>
      <p:ext uri="{BB962C8B-B14F-4D97-AF65-F5344CB8AC3E}">
        <p14:creationId xmlns:p14="http://schemas.microsoft.com/office/powerpoint/2010/main" val="20222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691B4B-049E-45DE-8FB3-FF265EF9F966}" type="datetimeFigureOut">
              <a:rPr lang="en-US" smtClean="0"/>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F92CF-D2F1-4BD2-B3E0-069739A26ADF}" type="slidenum">
              <a:rPr lang="en-US" smtClean="0"/>
              <a:t>‹#›</a:t>
            </a:fld>
            <a:endParaRPr lang="en-US"/>
          </a:p>
        </p:txBody>
      </p:sp>
    </p:spTree>
    <p:extLst>
      <p:ext uri="{BB962C8B-B14F-4D97-AF65-F5344CB8AC3E}">
        <p14:creationId xmlns:p14="http://schemas.microsoft.com/office/powerpoint/2010/main" val="378038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691B4B-049E-45DE-8FB3-FF265EF9F966}" type="datetimeFigureOut">
              <a:rPr lang="en-US" smtClean="0"/>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F92CF-D2F1-4BD2-B3E0-069739A26ADF}" type="slidenum">
              <a:rPr lang="en-US" smtClean="0"/>
              <a:t>‹#›</a:t>
            </a:fld>
            <a:endParaRPr lang="en-US"/>
          </a:p>
        </p:txBody>
      </p:sp>
    </p:spTree>
    <p:extLst>
      <p:ext uri="{BB962C8B-B14F-4D97-AF65-F5344CB8AC3E}">
        <p14:creationId xmlns:p14="http://schemas.microsoft.com/office/powerpoint/2010/main" val="305435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91B4B-049E-45DE-8FB3-FF265EF9F966}" type="datetimeFigureOut">
              <a:rPr lang="en-US" smtClean="0"/>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F92CF-D2F1-4BD2-B3E0-069739A26ADF}" type="slidenum">
              <a:rPr lang="en-US" smtClean="0"/>
              <a:t>‹#›</a:t>
            </a:fld>
            <a:endParaRPr lang="en-US"/>
          </a:p>
        </p:txBody>
      </p:sp>
    </p:spTree>
    <p:extLst>
      <p:ext uri="{BB962C8B-B14F-4D97-AF65-F5344CB8AC3E}">
        <p14:creationId xmlns:p14="http://schemas.microsoft.com/office/powerpoint/2010/main" val="41845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691B4B-049E-45DE-8FB3-FF265EF9F966}"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F92CF-D2F1-4BD2-B3E0-069739A26ADF}" type="slidenum">
              <a:rPr lang="en-US" smtClean="0"/>
              <a:t>‹#›</a:t>
            </a:fld>
            <a:endParaRPr lang="en-US"/>
          </a:p>
        </p:txBody>
      </p:sp>
    </p:spTree>
    <p:extLst>
      <p:ext uri="{BB962C8B-B14F-4D97-AF65-F5344CB8AC3E}">
        <p14:creationId xmlns:p14="http://schemas.microsoft.com/office/powerpoint/2010/main" val="162964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691B4B-049E-45DE-8FB3-FF265EF9F966}"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F92CF-D2F1-4BD2-B3E0-069739A26ADF}" type="slidenum">
              <a:rPr lang="en-US" smtClean="0"/>
              <a:t>‹#›</a:t>
            </a:fld>
            <a:endParaRPr lang="en-US"/>
          </a:p>
        </p:txBody>
      </p:sp>
    </p:spTree>
    <p:extLst>
      <p:ext uri="{BB962C8B-B14F-4D97-AF65-F5344CB8AC3E}">
        <p14:creationId xmlns:p14="http://schemas.microsoft.com/office/powerpoint/2010/main" val="311616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91B4B-049E-45DE-8FB3-FF265EF9F966}" type="datetimeFigureOut">
              <a:rPr lang="en-US" smtClean="0"/>
              <a:t>9/11/2017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F92CF-D2F1-4BD2-B3E0-069739A26ADF}" type="slidenum">
              <a:rPr lang="en-US" smtClean="0"/>
              <a:t>‹#›</a:t>
            </a:fld>
            <a:endParaRPr lang="en-US"/>
          </a:p>
        </p:txBody>
      </p:sp>
    </p:spTree>
    <p:extLst>
      <p:ext uri="{BB962C8B-B14F-4D97-AF65-F5344CB8AC3E}">
        <p14:creationId xmlns:p14="http://schemas.microsoft.com/office/powerpoint/2010/main" val="248917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88403" y="-35682"/>
            <a:ext cx="12306578" cy="6954642"/>
            <a:chOff x="-84048" y="-66162"/>
            <a:chExt cx="12306578" cy="6954642"/>
          </a:xfrm>
        </p:grpSpPr>
        <p:sp>
          <p:nvSpPr>
            <p:cNvPr id="17" name="Rectangle 16"/>
            <p:cNvSpPr/>
            <p:nvPr/>
          </p:nvSpPr>
          <p:spPr>
            <a:xfrm>
              <a:off x="5953437" y="3624393"/>
              <a:ext cx="6122001" cy="3251779"/>
            </a:xfrm>
            <a:prstGeom prst="rect">
              <a:avLst/>
            </a:prstGeom>
            <a:blipFill dpi="0" rotWithShape="1">
              <a:blip r:embed="rId3"/>
              <a:srcRect/>
              <a:tile tx="-723900" ty="-1054100" sx="69000" sy="69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flipH="1" flipV="1">
              <a:off x="6070939" y="3425666"/>
              <a:ext cx="6125416" cy="3461564"/>
            </a:xfrm>
            <a:prstGeom prst="rtTriangle">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4565" y="3443489"/>
              <a:ext cx="6105325" cy="3414511"/>
            </a:xfrm>
            <a:prstGeom prst="rect">
              <a:avLst/>
            </a:prstGeom>
            <a:blipFill dpi="0" rotWithShape="1">
              <a:blip r:embed="rId5"/>
              <a:srcRect/>
              <a:stretch>
                <a:fillRect t="-1" r="-23790" b="-247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4048" y="-32657"/>
              <a:ext cx="6150632" cy="3461658"/>
            </a:xfrm>
            <a:prstGeom prst="rect">
              <a:avLst/>
            </a:prstGeom>
            <a:blipFill dpi="0" rotWithShape="1">
              <a:blip r:embed="rId6"/>
              <a:srcRect/>
              <a:stretch>
                <a:fillRect l="-3992" t="-21069" b="-51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61489" y="-52251"/>
              <a:ext cx="6126255" cy="3450772"/>
            </a:xfrm>
            <a:prstGeom prst="rect">
              <a:avLst/>
            </a:prstGeom>
            <a:blipFill dpi="0" rotWithShape="1">
              <a:blip r:embed="rId7"/>
              <a:srcRect/>
              <a:stretch>
                <a:fillRect l="-1" t="-3507" r="-4472" b="-84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p:nvPr/>
          </p:nvSpPr>
          <p:spPr>
            <a:xfrm>
              <a:off x="-57873" y="-66162"/>
              <a:ext cx="6125299" cy="3495162"/>
            </a:xfrm>
            <a:prstGeom prst="rtTriangle">
              <a:avLst/>
            </a:prstGeom>
            <a:blipFill>
              <a:blip r:embed="rId8">
                <a:extLst>
                  <a:ext uri="{28A0092B-C50C-407E-A947-70E740481C1C}">
                    <a14:useLocalDpi xmlns:a14="http://schemas.microsoft.com/office/drawing/2010/main" val="0"/>
                  </a:ext>
                </a:extLst>
              </a:blip>
              <a:srcRect/>
              <a:stretch>
                <a:fillRect l="183" t="-13570" r="-183" b="-126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p:nvSpPr>
          <p:spPr>
            <a:xfrm flipH="1">
              <a:off x="6202680" y="-60960"/>
              <a:ext cx="6019850" cy="3503199"/>
            </a:xfrm>
            <a:prstGeom prst="rtTriangle">
              <a:avLst/>
            </a:prstGeom>
            <a:blipFill dpi="0" rotWithShape="1">
              <a:blip r:embed="rId9"/>
              <a:srcRect/>
              <a:stretch>
                <a:fillRect l="-12094" t="872" r="-2532" b="-1092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p:cNvSpPr/>
            <p:nvPr/>
          </p:nvSpPr>
          <p:spPr>
            <a:xfrm flipV="1">
              <a:off x="-76200" y="3425666"/>
              <a:ext cx="6172200" cy="3462814"/>
            </a:xfrm>
            <a:prstGeom prst="rtTriangle">
              <a:avLst/>
            </a:prstGeom>
            <a:blipFill dpi="0" rotWithShape="0">
              <a:blip r:embed="rId10"/>
              <a:srcRect/>
              <a:stretch>
                <a:fillRect l="-23500" t="-1306" b="-175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200" y="5730240"/>
              <a:ext cx="12272555" cy="1124735"/>
            </a:xfrm>
            <a:prstGeom prst="rect">
              <a:avLst/>
            </a:prstGeom>
            <a:solidFill>
              <a:srgbClr val="9D6958">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tx1"/>
                  </a:solidFill>
                  <a:latin typeface="Century Gothic" panose="020B0502020202020204" pitchFamily="34" charset="0"/>
                </a:rPr>
                <a:t>High Stakes Assessments</a:t>
              </a:r>
              <a:endParaRPr lang="en-US" sz="7200" dirty="0">
                <a:solidFill>
                  <a:schemeClr val="tx1"/>
                </a:solidFill>
                <a:effectLst>
                  <a:outerShdw blurRad="38100" dist="38100" dir="2700000" algn="tl">
                    <a:srgbClr val="000000">
                      <a:alpha val="43137"/>
                    </a:srgbClr>
                  </a:outerShdw>
                </a:effectLst>
                <a:latin typeface="Cambria" panose="02040503050406030204" pitchFamily="18" charset="0"/>
              </a:endParaRPr>
            </a:p>
          </p:txBody>
        </p:sp>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46978" y="2471404"/>
              <a:ext cx="2020409" cy="1970645"/>
            </a:xfrm>
            <a:prstGeom prst="rect">
              <a:avLst/>
            </a:prstGeom>
          </p:spPr>
        </p:pic>
      </p:grpSp>
    </p:spTree>
    <p:extLst>
      <p:ext uri="{BB962C8B-B14F-4D97-AF65-F5344CB8AC3E}">
        <p14:creationId xmlns:p14="http://schemas.microsoft.com/office/powerpoint/2010/main" val="35386264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48999434"/>
              </p:ext>
            </p:extLst>
          </p:nvPr>
        </p:nvGraphicFramePr>
        <p:xfrm>
          <a:off x="412750" y="0"/>
          <a:ext cx="11533411" cy="706437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500" y="6188960"/>
            <a:ext cx="642980" cy="6131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p:cNvSpPr/>
          <p:nvPr/>
        </p:nvSpPr>
        <p:spPr>
          <a:xfrm>
            <a:off x="9821546" y="6237329"/>
            <a:ext cx="1936748" cy="400110"/>
          </a:xfrm>
          <a:prstGeom prst="rect">
            <a:avLst/>
          </a:prstGeom>
        </p:spPr>
        <p:txBody>
          <a:bodyPr wrap="none">
            <a:spAutoFit/>
          </a:bodyPr>
          <a:lstStyle/>
          <a:p>
            <a:pPr algn="r"/>
            <a:r>
              <a:rPr lang="en-US" i="1" dirty="0">
                <a:solidFill>
                  <a:srgbClr val="4A322A"/>
                </a:solidFill>
                <a:effectLst>
                  <a:outerShdw blurRad="38100" dist="38100" dir="2700000" algn="tl">
                    <a:srgbClr val="000000">
                      <a:alpha val="43137"/>
                    </a:srgbClr>
                  </a:outerShdw>
                </a:effectLst>
                <a:latin typeface="Century Gothic" panose="020B0502020202020204" pitchFamily="34" charset="0"/>
              </a:rPr>
              <a:t>Do </a:t>
            </a:r>
            <a:r>
              <a:rPr lang="en-US" i="1" dirty="0" err="1">
                <a:solidFill>
                  <a:srgbClr val="4A322A"/>
                </a:solidFill>
                <a:effectLst>
                  <a:outerShdw blurRad="38100" dist="38100" dir="2700000" algn="tl">
                    <a:srgbClr val="000000">
                      <a:alpha val="43137"/>
                    </a:srgbClr>
                  </a:outerShdw>
                </a:effectLst>
                <a:latin typeface="Century Gothic" panose="020B0502020202020204" pitchFamily="34" charset="0"/>
              </a:rPr>
              <a:t>i</a:t>
            </a:r>
            <a:r>
              <a:rPr lang="en-US" sz="2000" dirty="0" err="1">
                <a:solidFill>
                  <a:srgbClr val="4A322A"/>
                </a:solidFill>
                <a:effectLst>
                  <a:outerShdw blurRad="38100" dist="38100" dir="2700000" algn="tl">
                    <a:srgbClr val="000000">
                      <a:alpha val="43137"/>
                    </a:srgbClr>
                  </a:outerShdw>
                </a:effectLst>
                <a:latin typeface="Century Gothic" panose="020B0502020202020204" pitchFamily="34" charset="0"/>
              </a:rPr>
              <a:t>T</a:t>
            </a:r>
            <a:r>
              <a:rPr lang="en-US" i="1" dirty="0">
                <a:solidFill>
                  <a:srgbClr val="4A322A"/>
                </a:solidFill>
                <a:effectLst>
                  <a:outerShdw blurRad="38100" dist="38100" dir="2700000" algn="tl">
                    <a:srgbClr val="000000">
                      <a:alpha val="43137"/>
                    </a:srgbClr>
                  </a:outerShdw>
                </a:effectLst>
                <a:latin typeface="Century Gothic" panose="020B0502020202020204" pitchFamily="34" charset="0"/>
              </a:rPr>
              <a:t> with PRIDE</a:t>
            </a:r>
            <a:endParaRPr lang="en-US" i="1" dirty="0">
              <a:solidFill>
                <a:srgbClr val="4A322A"/>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48250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952522" y="365128"/>
          <a:ext cx="10572727" cy="6137272"/>
        </p:xfrm>
        <a:graphic>
          <a:graphicData uri="http://schemas.openxmlformats.org/drawingml/2006/table">
            <a:tbl>
              <a:tblPr firstRow="1" bandRow="1">
                <a:tableStyleId>{5C22544A-7EE6-4342-B048-85BDC9FD1C3A}</a:tableStyleId>
              </a:tblPr>
              <a:tblGrid>
                <a:gridCol w="2259596">
                  <a:extLst>
                    <a:ext uri="{9D8B030D-6E8A-4147-A177-3AD203B41FA5}">
                      <a16:colId xmlns:a16="http://schemas.microsoft.com/office/drawing/2014/main" val="20000"/>
                    </a:ext>
                  </a:extLst>
                </a:gridCol>
                <a:gridCol w="3643510">
                  <a:extLst>
                    <a:ext uri="{9D8B030D-6E8A-4147-A177-3AD203B41FA5}">
                      <a16:colId xmlns:a16="http://schemas.microsoft.com/office/drawing/2014/main" val="20001"/>
                    </a:ext>
                  </a:extLst>
                </a:gridCol>
                <a:gridCol w="2610530">
                  <a:extLst>
                    <a:ext uri="{9D8B030D-6E8A-4147-A177-3AD203B41FA5}">
                      <a16:colId xmlns:a16="http://schemas.microsoft.com/office/drawing/2014/main" val="20002"/>
                    </a:ext>
                  </a:extLst>
                </a:gridCol>
                <a:gridCol w="2059091">
                  <a:extLst>
                    <a:ext uri="{9D8B030D-6E8A-4147-A177-3AD203B41FA5}">
                      <a16:colId xmlns:a16="http://schemas.microsoft.com/office/drawing/2014/main" val="20003"/>
                    </a:ext>
                  </a:extLst>
                </a:gridCol>
              </a:tblGrid>
              <a:tr h="486728">
                <a:tc>
                  <a:txBody>
                    <a:bodyPr/>
                    <a:lstStyle/>
                    <a:p>
                      <a:r>
                        <a:rPr lang="en-US" sz="1600" dirty="0" smtClean="0"/>
                        <a:t>Category</a:t>
                      </a:r>
                      <a:endParaRPr lang="en-US" sz="1600" dirty="0"/>
                    </a:p>
                  </a:txBody>
                  <a:tcPr>
                    <a:lnL w="12700" cmpd="sng">
                      <a:noFill/>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sz="1600" dirty="0" smtClean="0"/>
                        <a:t>Component</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sz="1600" dirty="0" smtClean="0"/>
                        <a:t>Weight</a:t>
                      </a:r>
                      <a:endParaRPr lang="en-US" sz="16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sz="1600" dirty="0" smtClean="0"/>
                        <a:t>Points/Percent</a:t>
                      </a:r>
                      <a:endParaRPr lang="en-US" sz="1600" dirty="0"/>
                    </a:p>
                  </a:txBody>
                  <a:tcPr>
                    <a:lnL w="76200" cap="flat" cmpd="sng" algn="ctr">
                      <a:solidFill>
                        <a:schemeClr val="bg1"/>
                      </a:solidFill>
                      <a:prstDash val="solid"/>
                      <a:round/>
                      <a:headEnd type="none" w="med" len="med"/>
                      <a:tailEnd type="none" w="med" len="med"/>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0"/>
                  </a:ext>
                </a:extLst>
              </a:tr>
              <a:tr h="578516">
                <a:tc>
                  <a:txBody>
                    <a:bodyPr/>
                    <a:lstStyle/>
                    <a:p>
                      <a:r>
                        <a:rPr lang="en-US" sz="2000" b="1" dirty="0" smtClean="0"/>
                        <a:t>Proficiency</a:t>
                      </a:r>
                      <a:endParaRPr lang="en-US" sz="2000" b="1" dirty="0"/>
                    </a:p>
                  </a:txBody>
                  <a:tcP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0" dirty="0" smtClean="0"/>
                        <a:t>ELA, Math, and Science Proficiency </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a:txBody>
                    <a:bodyPr/>
                    <a:lstStyle/>
                    <a:p>
                      <a:pPr algn="ctr"/>
                      <a:r>
                        <a:rPr lang="en-US" sz="2000" dirty="0" smtClean="0"/>
                        <a:t>30%</a:t>
                      </a:r>
                      <a:endParaRPr lang="en-US" sz="2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a:txBody>
                    <a:bodyPr/>
                    <a:lstStyle/>
                    <a:p>
                      <a:pPr algn="ctr"/>
                      <a:r>
                        <a:rPr lang="en-US" sz="2000" dirty="0" smtClean="0"/>
                        <a:t>30%</a:t>
                      </a:r>
                      <a:endParaRPr lang="en-US" sz="2000" dirty="0"/>
                    </a:p>
                  </a:txBody>
                  <a:tcPr anchor="ctr">
                    <a:lnL w="76200" cap="flat" cmpd="sng" algn="ctr">
                      <a:solidFill>
                        <a:schemeClr val="bg1"/>
                      </a:solidFill>
                      <a:prstDash val="solid"/>
                      <a:round/>
                      <a:headEnd type="none" w="med" len="med"/>
                      <a:tailEnd type="none" w="med" len="med"/>
                    </a:lnL>
                    <a:lnR w="12700" cmpd="sng">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1"/>
                  </a:ext>
                </a:extLst>
              </a:tr>
              <a:tr h="148904">
                <a:tc>
                  <a:txBody>
                    <a:bodyPr/>
                    <a:lstStyle/>
                    <a:p>
                      <a:endParaRPr lang="en-US" sz="100" b="1"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3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00" dirty="0" smtClean="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00" dirty="0" smtClean="0"/>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8516">
                <a:tc>
                  <a:txBody>
                    <a:bodyPr/>
                    <a:lstStyle/>
                    <a:p>
                      <a:r>
                        <a:rPr lang="en-US" sz="2000" b="1" dirty="0" smtClean="0"/>
                        <a:t>Growth </a:t>
                      </a:r>
                      <a:endParaRPr lang="en-US" sz="2000" b="1"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r>
                        <a:rPr lang="en-US" sz="2000" b="0" dirty="0" smtClean="0"/>
                        <a:t>SGP/SGT on ELA, Math</a:t>
                      </a:r>
                      <a:endParaRPr lang="en-US" sz="2000" b="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 SGP</a:t>
                      </a:r>
                      <a:r>
                        <a:rPr lang="en-US" sz="20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t>10% </a:t>
                      </a:r>
                      <a:r>
                        <a:rPr lang="en-US" sz="2000" dirty="0" smtClean="0"/>
                        <a:t>SGT</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20%</a:t>
                      </a:r>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3"/>
                  </a:ext>
                </a:extLst>
              </a:tr>
              <a:tr h="0">
                <a:tc>
                  <a:txBody>
                    <a:bodyPr/>
                    <a:lstStyle/>
                    <a:p>
                      <a:pPr>
                        <a:lnSpc>
                          <a:spcPct val="50000"/>
                        </a:lnSpc>
                      </a:pPr>
                      <a:endParaRPr lang="en-US" sz="100" b="1"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0303">
                <a:tc rowSpan="2">
                  <a:txBody>
                    <a:bodyPr/>
                    <a:lstStyle/>
                    <a:p>
                      <a:r>
                        <a:rPr lang="en-US" sz="2000" b="1" dirty="0" smtClean="0"/>
                        <a:t>ELL</a:t>
                      </a:r>
                      <a:endParaRPr lang="en-US" sz="2000" b="1"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2000" dirty="0" smtClean="0"/>
                        <a:t>ELL Proficiency on AZELLA</a:t>
                      </a:r>
                      <a:endParaRPr lang="en-US" sz="20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2000" dirty="0" smtClean="0"/>
                        <a:t>5%</a:t>
                      </a:r>
                      <a:endParaRPr lang="en-US" sz="20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rowSpan="2">
                  <a:txBody>
                    <a:bodyPr/>
                    <a:lstStyle/>
                    <a:p>
                      <a:pPr algn="ctr"/>
                      <a:r>
                        <a:rPr lang="en-US" sz="2000" dirty="0" smtClean="0"/>
                        <a:t>10%</a:t>
                      </a:r>
                      <a:endParaRPr lang="en-US" sz="20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340303">
                <a:tc vMerge="1">
                  <a:txBody>
                    <a:bodyPr/>
                    <a:lstStyle/>
                    <a:p>
                      <a:endParaRPr lang="en-US" dirty="0"/>
                    </a:p>
                  </a:txBody>
                  <a:tcPr/>
                </a:tc>
                <a:tc>
                  <a:txBody>
                    <a:bodyPr/>
                    <a:lstStyle/>
                    <a:p>
                      <a:r>
                        <a:rPr lang="en-US" sz="2000" dirty="0" smtClean="0"/>
                        <a:t>ELL Growth on AZELLA</a:t>
                      </a:r>
                      <a:endParaRPr lang="en-US" sz="20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2000" dirty="0" smtClean="0"/>
                        <a:t>5%</a:t>
                      </a:r>
                      <a:endParaRPr lang="en-US" sz="20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vMerge="1">
                  <a:txBody>
                    <a:bodyPr/>
                    <a:lstStyle/>
                    <a:p>
                      <a:endParaRPr lang="en-US" dirty="0"/>
                    </a:p>
                  </a:txBody>
                  <a:tcPr>
                    <a:solidFill>
                      <a:schemeClr val="accent6">
                        <a:lumMod val="60000"/>
                        <a:lumOff val="40000"/>
                      </a:schemeClr>
                    </a:solidFill>
                  </a:tcPr>
                </a:tc>
                <a:extLst>
                  <a:ext uri="{0D108BD9-81ED-4DB2-BD59-A6C34878D82A}">
                    <a16:rowId xmlns:a16="http://schemas.microsoft.com/office/drawing/2014/main" val="10006"/>
                  </a:ext>
                </a:extLst>
              </a:tr>
              <a:tr h="207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3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3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300" dirty="0"/>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807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College</a:t>
                      </a:r>
                      <a:r>
                        <a:rPr lang="en-US" sz="2000" b="1" baseline="0" dirty="0" smtClean="0"/>
                        <a:t> and Career Ready </a:t>
                      </a:r>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r>
                        <a:rPr lang="en-US" sz="2000" b="0" dirty="0" smtClean="0"/>
                        <a:t>Student level scoring o</a:t>
                      </a:r>
                      <a:r>
                        <a:rPr lang="en-US" sz="2000" dirty="0" smtClean="0"/>
                        <a:t>n</a:t>
                      </a:r>
                      <a:r>
                        <a:rPr lang="en-US" sz="2000" baseline="0" dirty="0" smtClean="0"/>
                        <a:t> a variety of self reported Indicators</a:t>
                      </a:r>
                      <a:endParaRPr lang="en-US" sz="2000" dirty="0" smtClean="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2000" dirty="0" smtClean="0"/>
                        <a:t>20%</a:t>
                      </a:r>
                      <a:endParaRPr lang="en-US" sz="2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2000" dirty="0" smtClean="0"/>
                        <a:t>20%</a:t>
                      </a:r>
                      <a:endParaRPr lang="en-US" sz="20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8"/>
                  </a:ext>
                </a:extLst>
              </a:tr>
              <a:tr h="245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20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20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3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40303">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Graduation Rate</a:t>
                      </a:r>
                      <a:endParaRPr lang="en-US" sz="2000" b="1"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r>
                        <a:rPr lang="en-US" sz="2000" dirty="0" smtClean="0"/>
                        <a:t>4-year</a:t>
                      </a:r>
                      <a:endParaRPr lang="en-US" sz="20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000" dirty="0" smtClean="0"/>
                        <a:t>10%</a:t>
                      </a:r>
                      <a:endParaRPr lang="en-US" sz="2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rowSpan="4">
                  <a:txBody>
                    <a:bodyPr/>
                    <a:lstStyle/>
                    <a:p>
                      <a:pPr algn="ctr"/>
                      <a:r>
                        <a:rPr lang="en-US" sz="2000" dirty="0" smtClean="0"/>
                        <a:t>20%</a:t>
                      </a:r>
                      <a:endParaRPr lang="en-US" sz="2000" dirty="0"/>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10"/>
                  </a:ext>
                </a:extLst>
              </a:tr>
              <a:tr h="340303">
                <a:tc vMerge="1">
                  <a:txBody>
                    <a:bodyPr/>
                    <a:lstStyle/>
                    <a:p>
                      <a:endParaRPr lang="en-US"/>
                    </a:p>
                  </a:txBody>
                  <a:tcPr/>
                </a:tc>
                <a:tc>
                  <a:txBody>
                    <a:bodyPr/>
                    <a:lstStyle/>
                    <a:p>
                      <a:r>
                        <a:rPr lang="en-US" sz="2000" dirty="0" smtClean="0"/>
                        <a:t>5-year</a:t>
                      </a:r>
                      <a:endParaRPr lang="en-US" sz="20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000" dirty="0" smtClean="0"/>
                        <a:t>8%</a:t>
                      </a:r>
                      <a:endParaRPr lang="en-US" sz="2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11"/>
                  </a:ext>
                </a:extLst>
              </a:tr>
              <a:tr h="340303">
                <a:tc vMerge="1">
                  <a:txBody>
                    <a:bodyPr/>
                    <a:lstStyle/>
                    <a:p>
                      <a:endParaRPr lang="en-US"/>
                    </a:p>
                  </a:txBody>
                  <a:tcPr/>
                </a:tc>
                <a:tc>
                  <a:txBody>
                    <a:bodyPr/>
                    <a:lstStyle/>
                    <a:p>
                      <a:r>
                        <a:rPr lang="en-US" sz="2000" dirty="0" smtClean="0"/>
                        <a:t>6-year</a:t>
                      </a:r>
                      <a:endParaRPr lang="en-US" sz="20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000" dirty="0" smtClean="0"/>
                        <a:t>5%</a:t>
                      </a:r>
                      <a:endParaRPr lang="en-US" sz="2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tc vMerge="1">
                  <a:txBody>
                    <a:bodyPr/>
                    <a:lstStyle/>
                    <a:p>
                      <a:endParaRPr lang="en-US"/>
                    </a:p>
                  </a:txBody>
                  <a:tcPr/>
                </a:tc>
                <a:extLst>
                  <a:ext uri="{0D108BD9-81ED-4DB2-BD59-A6C34878D82A}">
                    <a16:rowId xmlns:a16="http://schemas.microsoft.com/office/drawing/2014/main" val="10012"/>
                  </a:ext>
                </a:extLst>
              </a:tr>
              <a:tr h="390050">
                <a:tc vMerge="1">
                  <a:txBody>
                    <a:bodyPr/>
                    <a:lstStyle/>
                    <a:p>
                      <a:endParaRPr lang="en-US"/>
                    </a:p>
                  </a:txBody>
                  <a:tcPr/>
                </a:tc>
                <a:tc>
                  <a:txBody>
                    <a:bodyPr/>
                    <a:lstStyle/>
                    <a:p>
                      <a:r>
                        <a:rPr lang="en-US" sz="2000" dirty="0" smtClean="0"/>
                        <a:t>7-year</a:t>
                      </a:r>
                      <a:endParaRPr lang="en-US" sz="20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000" dirty="0" smtClean="0"/>
                        <a:t>1%</a:t>
                      </a:r>
                      <a:endParaRPr lang="en-US" sz="2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lang="en-US"/>
                    </a:p>
                  </a:txBody>
                  <a:tcPr/>
                </a:tc>
                <a:extLst>
                  <a:ext uri="{0D108BD9-81ED-4DB2-BD59-A6C34878D82A}">
                    <a16:rowId xmlns:a16="http://schemas.microsoft.com/office/drawing/2014/main" val="10013"/>
                  </a:ext>
                </a:extLst>
              </a:tr>
            </a:tbl>
          </a:graphicData>
        </a:graphic>
      </p:graphicFrame>
      <p:sp>
        <p:nvSpPr>
          <p:cNvPr id="2" name="Rectangle 1"/>
          <p:cNvSpPr/>
          <p:nvPr/>
        </p:nvSpPr>
        <p:spPr>
          <a:xfrm>
            <a:off x="10255252" y="6502400"/>
            <a:ext cx="1936748" cy="400110"/>
          </a:xfrm>
          <a:prstGeom prst="rect">
            <a:avLst/>
          </a:prstGeom>
        </p:spPr>
        <p:txBody>
          <a:bodyPr wrap="none">
            <a:spAutoFit/>
          </a:bodyPr>
          <a:lstStyle/>
          <a:p>
            <a:pPr algn="r"/>
            <a:r>
              <a:rPr lang="en-US" i="1" dirty="0">
                <a:solidFill>
                  <a:srgbClr val="4A322A"/>
                </a:solidFill>
                <a:effectLst>
                  <a:outerShdw blurRad="38100" dist="38100" dir="2700000" algn="tl">
                    <a:srgbClr val="000000">
                      <a:alpha val="43137"/>
                    </a:srgbClr>
                  </a:outerShdw>
                </a:effectLst>
                <a:latin typeface="Century Gothic" panose="020B0502020202020204" pitchFamily="34" charset="0"/>
              </a:rPr>
              <a:t>Do </a:t>
            </a:r>
            <a:r>
              <a:rPr lang="en-US" i="1" dirty="0" err="1">
                <a:solidFill>
                  <a:srgbClr val="4A322A"/>
                </a:solidFill>
                <a:effectLst>
                  <a:outerShdw blurRad="38100" dist="38100" dir="2700000" algn="tl">
                    <a:srgbClr val="000000">
                      <a:alpha val="43137"/>
                    </a:srgbClr>
                  </a:outerShdw>
                </a:effectLst>
                <a:latin typeface="Century Gothic" panose="020B0502020202020204" pitchFamily="34" charset="0"/>
              </a:rPr>
              <a:t>i</a:t>
            </a:r>
            <a:r>
              <a:rPr lang="en-US" sz="2000" dirty="0" err="1">
                <a:solidFill>
                  <a:srgbClr val="4A322A"/>
                </a:solidFill>
                <a:effectLst>
                  <a:outerShdw blurRad="38100" dist="38100" dir="2700000" algn="tl">
                    <a:srgbClr val="000000">
                      <a:alpha val="43137"/>
                    </a:srgbClr>
                  </a:outerShdw>
                </a:effectLst>
                <a:latin typeface="Century Gothic" panose="020B0502020202020204" pitchFamily="34" charset="0"/>
              </a:rPr>
              <a:t>T</a:t>
            </a:r>
            <a:r>
              <a:rPr lang="en-US" i="1" dirty="0">
                <a:solidFill>
                  <a:srgbClr val="4A322A"/>
                </a:solidFill>
                <a:effectLst>
                  <a:outerShdw blurRad="38100" dist="38100" dir="2700000" algn="tl">
                    <a:srgbClr val="000000">
                      <a:alpha val="43137"/>
                    </a:srgbClr>
                  </a:outerShdw>
                </a:effectLst>
                <a:latin typeface="Century Gothic" panose="020B0502020202020204" pitchFamily="34" charset="0"/>
              </a:rPr>
              <a:t> with PRIDE</a:t>
            </a:r>
            <a:endParaRPr lang="en-US" i="1" dirty="0">
              <a:solidFill>
                <a:srgbClr val="4A322A"/>
              </a:solidFill>
              <a:effectLst>
                <a:outerShdw blurRad="38100" dist="38100" dir="2700000" algn="tl">
                  <a:srgbClr val="000000">
                    <a:alpha val="43137"/>
                  </a:srgbClr>
                </a:outerShdw>
              </a:effectLst>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00" y="6230112"/>
            <a:ext cx="599823" cy="5719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82411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2" y="6016771"/>
            <a:ext cx="12192000" cy="841229"/>
          </a:xfrm>
          <a:prstGeom prst="rect">
            <a:avLst/>
          </a:prstGeom>
          <a:solidFill>
            <a:srgbClr val="9D695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i="1" dirty="0" smtClean="0">
                <a:solidFill>
                  <a:srgbClr val="4A322A"/>
                </a:solidFill>
                <a:effectLst>
                  <a:outerShdw blurRad="38100" dist="38100" dir="2700000" algn="tl">
                    <a:srgbClr val="000000">
                      <a:alpha val="43137"/>
                    </a:srgbClr>
                  </a:outerShdw>
                </a:effectLst>
                <a:latin typeface="Century Gothic" panose="020B0502020202020204" pitchFamily="34" charset="0"/>
              </a:rPr>
              <a:t>Do </a:t>
            </a:r>
            <a:r>
              <a:rPr lang="en-US" sz="2400" i="1" dirty="0" err="1" smtClean="0">
                <a:solidFill>
                  <a:srgbClr val="4A322A"/>
                </a:solidFill>
                <a:effectLst>
                  <a:outerShdw blurRad="38100" dist="38100" dir="2700000" algn="tl">
                    <a:srgbClr val="000000">
                      <a:alpha val="43137"/>
                    </a:srgbClr>
                  </a:outerShdw>
                </a:effectLst>
                <a:latin typeface="Century Gothic" panose="020B0502020202020204" pitchFamily="34" charset="0"/>
              </a:rPr>
              <a:t>i</a:t>
            </a:r>
            <a:r>
              <a:rPr lang="en-US" sz="2800" dirty="0" err="1" smtClean="0">
                <a:solidFill>
                  <a:srgbClr val="4A322A"/>
                </a:solidFill>
                <a:effectLst>
                  <a:outerShdw blurRad="38100" dist="38100" dir="2700000" algn="tl">
                    <a:srgbClr val="000000">
                      <a:alpha val="43137"/>
                    </a:srgbClr>
                  </a:outerShdw>
                </a:effectLst>
                <a:latin typeface="Century Gothic" panose="020B0502020202020204" pitchFamily="34" charset="0"/>
              </a:rPr>
              <a:t>T</a:t>
            </a:r>
            <a:r>
              <a:rPr lang="en-US" sz="2400" i="1" dirty="0" smtClean="0">
                <a:solidFill>
                  <a:srgbClr val="4A322A"/>
                </a:solidFill>
                <a:effectLst>
                  <a:outerShdw blurRad="38100" dist="38100" dir="2700000" algn="tl">
                    <a:srgbClr val="000000">
                      <a:alpha val="43137"/>
                    </a:srgbClr>
                  </a:outerShdw>
                </a:effectLst>
                <a:latin typeface="Century Gothic" panose="020B0502020202020204" pitchFamily="34" charset="0"/>
              </a:rPr>
              <a:t> with PRIDE</a:t>
            </a:r>
            <a:endParaRPr lang="en-US" sz="2400" i="1" dirty="0">
              <a:solidFill>
                <a:srgbClr val="4A322A"/>
              </a:solidFill>
              <a:effectLst>
                <a:outerShdw blurRad="38100" dist="38100" dir="2700000" algn="tl">
                  <a:srgbClr val="000000">
                    <a:alpha val="43137"/>
                  </a:srgbClr>
                </a:outerShdw>
              </a:effectLst>
              <a:latin typeface="Century Gothic" panose="020B0502020202020204" pitchFamily="34" charset="0"/>
            </a:endParaRPr>
          </a:p>
        </p:txBody>
      </p:sp>
      <p:sp>
        <p:nvSpPr>
          <p:cNvPr id="5" name="Rectangle 4"/>
          <p:cNvSpPr/>
          <p:nvPr/>
        </p:nvSpPr>
        <p:spPr>
          <a:xfrm>
            <a:off x="0" y="1575976"/>
            <a:ext cx="12330301" cy="122194"/>
          </a:xfrm>
          <a:prstGeom prst="rect">
            <a:avLst/>
          </a:prstGeom>
          <a:solidFill>
            <a:srgbClr val="9D695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18611" y="383076"/>
            <a:ext cx="9093078" cy="1215242"/>
          </a:xfrm>
        </p:spPr>
        <p:txBody>
          <a:bodyPr>
            <a:normAutofit fontScale="90000"/>
          </a:bodyPr>
          <a:lstStyle/>
          <a:p>
            <a:pPr algn="ctr"/>
            <a:r>
              <a:rPr lang="en-US" sz="5400" dirty="0" smtClean="0">
                <a:effectLst>
                  <a:outerShdw blurRad="38100" dist="38100" dir="2700000" algn="tl">
                    <a:srgbClr val="000000">
                      <a:alpha val="43137"/>
                    </a:srgbClr>
                  </a:outerShdw>
                </a:effectLst>
                <a:latin typeface="Century Gothic" panose="020B0502020202020204" pitchFamily="34" charset="0"/>
              </a:rPr>
              <a:t>Afternoon Work-plan</a:t>
            </a:r>
            <a:r>
              <a:rPr lang="en-US" dirty="0" smtClean="0">
                <a:effectLst>
                  <a:outerShdw blurRad="38100" dist="38100" dir="2700000" algn="tl">
                    <a:srgbClr val="000000">
                      <a:alpha val="43137"/>
                    </a:srgbClr>
                  </a:outerShdw>
                </a:effectLst>
                <a:latin typeface="Century Gothic" panose="020B0502020202020204" pitchFamily="34" charset="0"/>
              </a:rPr>
              <a:t/>
            </a:r>
            <a:br>
              <a:rPr lang="en-US" dirty="0" smtClean="0">
                <a:effectLst>
                  <a:outerShdw blurRad="38100" dist="38100" dir="2700000" algn="tl">
                    <a:srgbClr val="000000">
                      <a:alpha val="43137"/>
                    </a:srgbClr>
                  </a:outerShdw>
                </a:effectLst>
                <a:latin typeface="Century Gothic" panose="020B0502020202020204" pitchFamily="34" charset="0"/>
              </a:rPr>
            </a:br>
            <a:endParaRPr lang="en-US" i="1" dirty="0">
              <a:effectLst>
                <a:outerShdw blurRad="38100" dist="38100" dir="2700000" algn="tl">
                  <a:srgbClr val="000000">
                    <a:alpha val="43137"/>
                  </a:srgbClr>
                </a:outerShdw>
              </a:effectLst>
              <a:latin typeface="Century Gothic" panose="020B0502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00" y="6072705"/>
            <a:ext cx="764900" cy="7293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p:cNvSpPr/>
          <p:nvPr/>
        </p:nvSpPr>
        <p:spPr>
          <a:xfrm>
            <a:off x="1432" y="1749214"/>
            <a:ext cx="12330301" cy="45719"/>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idx="1"/>
          </p:nvPr>
        </p:nvSpPr>
        <p:spPr>
          <a:xfrm>
            <a:off x="914400" y="1845977"/>
            <a:ext cx="10506771" cy="3585515"/>
          </a:xfrm>
        </p:spPr>
        <p:txBody>
          <a:bodyPr>
            <a:normAutofit fontScale="85000" lnSpcReduction="20000"/>
          </a:bodyPr>
          <a:lstStyle/>
          <a:p>
            <a:pPr marL="1200150" lvl="1" indent="-742950" fontAlgn="base">
              <a:buAutoNum type="arabicPeriod"/>
            </a:pPr>
            <a:r>
              <a:rPr lang="en-US" sz="4000" dirty="0" smtClean="0">
                <a:latin typeface="Century Gothic" panose="020B0502020202020204" pitchFamily="34" charset="0"/>
              </a:rPr>
              <a:t>Break into PLC’s.  </a:t>
            </a:r>
          </a:p>
          <a:p>
            <a:pPr marL="1200150" lvl="1" indent="-742950" fontAlgn="base">
              <a:buAutoNum type="arabicPeriod"/>
            </a:pPr>
            <a:r>
              <a:rPr lang="en-US" sz="4000" dirty="0" smtClean="0">
                <a:latin typeface="Century Gothic" panose="020B0502020202020204" pitchFamily="34" charset="0"/>
              </a:rPr>
              <a:t>Develop a plan for weekly, unit, monthly and by semester including intervention.</a:t>
            </a:r>
          </a:p>
          <a:p>
            <a:pPr marL="1200150" lvl="1" indent="-742950" fontAlgn="base">
              <a:buAutoNum type="arabicPeriod"/>
            </a:pPr>
            <a:r>
              <a:rPr lang="en-US" sz="4000" dirty="0" smtClean="0">
                <a:latin typeface="Century Gothic" panose="020B0502020202020204" pitchFamily="34" charset="0"/>
              </a:rPr>
              <a:t>Divide the work by units per PLC to have everyone share the work.</a:t>
            </a:r>
          </a:p>
          <a:p>
            <a:pPr marL="1200150" lvl="1" indent="-742950" fontAlgn="base">
              <a:buAutoNum type="arabicPeriod"/>
            </a:pPr>
            <a:r>
              <a:rPr lang="en-US" sz="4000" dirty="0" smtClean="0">
                <a:latin typeface="Century Gothic" panose="020B0502020202020204" pitchFamily="34" charset="0"/>
              </a:rPr>
              <a:t>Use Problem-Attic to gather the resources.</a:t>
            </a:r>
          </a:p>
          <a:p>
            <a:pPr marL="1200150" lvl="1" indent="-742950" fontAlgn="base">
              <a:buAutoNum type="arabicPeriod"/>
            </a:pPr>
            <a:r>
              <a:rPr lang="en-US" sz="4000" dirty="0" smtClean="0">
                <a:latin typeface="Century Gothic" panose="020B0502020202020204" pitchFamily="34" charset="0"/>
              </a:rPr>
              <a:t>Assign Standards to each problem.</a:t>
            </a:r>
          </a:p>
          <a:p>
            <a:pPr marL="1200150" lvl="1" indent="-742950" fontAlgn="base">
              <a:buAutoNum type="arabicPeriod"/>
            </a:pPr>
            <a:r>
              <a:rPr lang="en-US" sz="4000" dirty="0" smtClean="0">
                <a:latin typeface="Century Gothic" panose="020B0502020202020204" pitchFamily="34" charset="0"/>
              </a:rPr>
              <a:t>Upload the activities onto school city.</a:t>
            </a:r>
          </a:p>
        </p:txBody>
      </p:sp>
    </p:spTree>
    <p:extLst>
      <p:ext uri="{BB962C8B-B14F-4D97-AF65-F5344CB8AC3E}">
        <p14:creationId xmlns:p14="http://schemas.microsoft.com/office/powerpoint/2010/main" val="1382691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180784"/>
            <a:ext cx="12192000" cy="230902"/>
            <a:chOff x="0" y="6180784"/>
            <a:chExt cx="9647907" cy="239266"/>
          </a:xfrm>
        </p:grpSpPr>
        <p:sp>
          <p:nvSpPr>
            <p:cNvPr id="5" name="Rectangle 4"/>
            <p:cNvSpPr/>
            <p:nvPr/>
          </p:nvSpPr>
          <p:spPr>
            <a:xfrm>
              <a:off x="0" y="6180784"/>
              <a:ext cx="9646475" cy="142503"/>
            </a:xfrm>
            <a:prstGeom prst="rect">
              <a:avLst/>
            </a:prstGeom>
            <a:solidFill>
              <a:srgbClr val="9D695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32" y="6368809"/>
              <a:ext cx="9646475" cy="51241"/>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678872" y="390889"/>
            <a:ext cx="1224787" cy="1141106"/>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normAutofit/>
          </a:bodyPr>
          <a:lstStyle/>
          <a:p>
            <a:pPr marL="0" indent="0">
              <a:buNone/>
            </a:pPr>
            <a:r>
              <a:rPr lang="en-US" sz="6000" b="1" dirty="0" smtClean="0">
                <a:effectLst>
                  <a:outerShdw blurRad="38100" dist="38100" dir="2700000" algn="tl">
                    <a:srgbClr val="000000">
                      <a:alpha val="43137"/>
                    </a:srgbClr>
                  </a:outerShdw>
                </a:effectLst>
                <a:latin typeface="Century Gothic" panose="020B0502020202020204" pitchFamily="34" charset="0"/>
              </a:rPr>
              <a:t>Survey</a:t>
            </a:r>
          </a:p>
          <a:p>
            <a:pPr marL="0" indent="0">
              <a:buNone/>
            </a:pPr>
            <a:r>
              <a:rPr lang="en-US" sz="4800" b="1" dirty="0" smtClean="0">
                <a:latin typeface="Century Gothic" panose="020B0502020202020204" pitchFamily="34" charset="0"/>
              </a:rPr>
              <a:t>http</a:t>
            </a:r>
            <a:r>
              <a:rPr lang="en-US" sz="4800" b="1" dirty="0">
                <a:latin typeface="Century Gothic" panose="020B0502020202020204" pitchFamily="34" charset="0"/>
              </a:rPr>
              <a:t>://tinyurl.com/TUHSDPD9-13</a:t>
            </a:r>
            <a:endParaRPr lang="en-US" sz="4800" dirty="0">
              <a:latin typeface="Century Gothic" panose="020B0502020202020204" pitchFamily="34" charset="0"/>
            </a:endParaRPr>
          </a:p>
        </p:txBody>
      </p:sp>
    </p:spTree>
    <p:extLst>
      <p:ext uri="{BB962C8B-B14F-4D97-AF65-F5344CB8AC3E}">
        <p14:creationId xmlns:p14="http://schemas.microsoft.com/office/powerpoint/2010/main" val="4752757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10" y="1195082"/>
            <a:ext cx="12190190" cy="2591630"/>
          </a:xfrm>
          <a:prstGeom prst="rect">
            <a:avLst/>
          </a:prstGeom>
          <a:solidFill>
            <a:srgbClr val="9D69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58946" y="1308498"/>
            <a:ext cx="10675917" cy="2387600"/>
          </a:xfrm>
        </p:spPr>
        <p:txBody>
          <a:bodyPr>
            <a:normAutofit fontScale="90000"/>
          </a:bodyPr>
          <a:lstStyle/>
          <a:p>
            <a:r>
              <a:rPr lang="en-US" dirty="0">
                <a:effectLst>
                  <a:outerShdw blurRad="38100" dist="38100" dir="2700000" algn="tl">
                    <a:srgbClr val="000000">
                      <a:alpha val="43137"/>
                    </a:srgbClr>
                  </a:outerShdw>
                </a:effectLst>
                <a:latin typeface="Century Gothic" panose="020B0502020202020204" pitchFamily="34" charset="0"/>
              </a:rPr>
              <a:t>TUHSD is committed to developing the potential of all students, staff, and community.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936" y="3947151"/>
            <a:ext cx="2577778" cy="2514286"/>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4049708" y="458137"/>
            <a:ext cx="4204997" cy="646331"/>
          </a:xfrm>
          <a:prstGeom prst="rect">
            <a:avLst/>
          </a:prstGeom>
        </p:spPr>
        <p:txBody>
          <a:bodyPr wrap="none">
            <a:spAutoFit/>
          </a:bodyPr>
          <a:lstStyle/>
          <a:p>
            <a:r>
              <a:rPr lang="en-US" sz="3600" dirty="0" smtClean="0">
                <a:effectLst>
                  <a:outerShdw blurRad="38100" dist="38100" dir="2700000" algn="tl">
                    <a:srgbClr val="000000">
                      <a:alpha val="43137"/>
                    </a:srgbClr>
                  </a:outerShdw>
                </a:effectLst>
                <a:latin typeface="Century Gothic" panose="020B0502020202020204" pitchFamily="34" charset="0"/>
              </a:rPr>
              <a:t>Our TUHSD Mission</a:t>
            </a:r>
            <a:endParaRPr lang="en-US" sz="3600" dirty="0">
              <a:latin typeface="Century Gothic" panose="020B0502020202020204" pitchFamily="34" charset="0"/>
            </a:endParaRPr>
          </a:p>
        </p:txBody>
      </p:sp>
    </p:spTree>
    <p:extLst>
      <p:ext uri="{BB962C8B-B14F-4D97-AF65-F5344CB8AC3E}">
        <p14:creationId xmlns:p14="http://schemas.microsoft.com/office/powerpoint/2010/main" val="23158642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4" y="6016769"/>
            <a:ext cx="12192000" cy="841229"/>
          </a:xfrm>
          <a:prstGeom prst="rect">
            <a:avLst/>
          </a:prstGeom>
          <a:solidFill>
            <a:srgbClr val="9D695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i="1" dirty="0" smtClean="0">
                <a:solidFill>
                  <a:srgbClr val="4A322A"/>
                </a:solidFill>
                <a:effectLst>
                  <a:outerShdw blurRad="38100" dist="38100" dir="2700000" algn="tl">
                    <a:srgbClr val="000000">
                      <a:alpha val="43137"/>
                    </a:srgbClr>
                  </a:outerShdw>
                </a:effectLst>
                <a:latin typeface="Century Gothic" panose="020B0502020202020204" pitchFamily="34" charset="0"/>
              </a:rPr>
              <a:t>Do </a:t>
            </a:r>
            <a:r>
              <a:rPr lang="en-US" sz="2400" i="1" dirty="0" err="1" smtClean="0">
                <a:solidFill>
                  <a:srgbClr val="4A322A"/>
                </a:solidFill>
                <a:effectLst>
                  <a:outerShdw blurRad="38100" dist="38100" dir="2700000" algn="tl">
                    <a:srgbClr val="000000">
                      <a:alpha val="43137"/>
                    </a:srgbClr>
                  </a:outerShdw>
                </a:effectLst>
                <a:latin typeface="Century Gothic" panose="020B0502020202020204" pitchFamily="34" charset="0"/>
              </a:rPr>
              <a:t>i</a:t>
            </a:r>
            <a:r>
              <a:rPr lang="en-US" sz="2800" dirty="0" err="1" smtClean="0">
                <a:solidFill>
                  <a:srgbClr val="4A322A"/>
                </a:solidFill>
                <a:effectLst>
                  <a:outerShdw blurRad="38100" dist="38100" dir="2700000" algn="tl">
                    <a:srgbClr val="000000">
                      <a:alpha val="43137"/>
                    </a:srgbClr>
                  </a:outerShdw>
                </a:effectLst>
                <a:latin typeface="Century Gothic" panose="020B0502020202020204" pitchFamily="34" charset="0"/>
              </a:rPr>
              <a:t>T</a:t>
            </a:r>
            <a:r>
              <a:rPr lang="en-US" sz="2400" i="1" dirty="0" smtClean="0">
                <a:solidFill>
                  <a:srgbClr val="4A322A"/>
                </a:solidFill>
                <a:effectLst>
                  <a:outerShdw blurRad="38100" dist="38100" dir="2700000" algn="tl">
                    <a:srgbClr val="000000">
                      <a:alpha val="43137"/>
                    </a:srgbClr>
                  </a:outerShdw>
                </a:effectLst>
                <a:latin typeface="Century Gothic" panose="020B0502020202020204" pitchFamily="34" charset="0"/>
              </a:rPr>
              <a:t> with PRIDE</a:t>
            </a:r>
            <a:endParaRPr lang="en-US" sz="2400" i="1" dirty="0">
              <a:solidFill>
                <a:srgbClr val="4A322A"/>
              </a:solidFill>
              <a:effectLst>
                <a:outerShdw blurRad="38100" dist="38100" dir="2700000" algn="tl">
                  <a:srgbClr val="000000">
                    <a:alpha val="43137"/>
                  </a:srgbClr>
                </a:outerShdw>
              </a:effectLst>
              <a:latin typeface="Century Gothic" panose="020B0502020202020204" pitchFamily="34" charset="0"/>
            </a:endParaRPr>
          </a:p>
        </p:txBody>
      </p:sp>
      <p:sp>
        <p:nvSpPr>
          <p:cNvPr id="5" name="Rectangle 4"/>
          <p:cNvSpPr/>
          <p:nvPr/>
        </p:nvSpPr>
        <p:spPr>
          <a:xfrm>
            <a:off x="0" y="1575976"/>
            <a:ext cx="12330301" cy="122194"/>
          </a:xfrm>
          <a:prstGeom prst="rect">
            <a:avLst/>
          </a:prstGeom>
          <a:solidFill>
            <a:srgbClr val="9D695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02283" y="263971"/>
            <a:ext cx="9584568" cy="1215242"/>
          </a:xfrm>
        </p:spPr>
        <p:txBody>
          <a:bodyPr>
            <a:normAutofit fontScale="90000"/>
          </a:bodyPr>
          <a:lstStyle/>
          <a:p>
            <a:pPr algn="ctr"/>
            <a:r>
              <a:rPr lang="en-US" sz="3200" dirty="0" smtClean="0">
                <a:effectLst>
                  <a:outerShdw blurRad="38100" dist="38100" dir="2700000" algn="tl">
                    <a:srgbClr val="000000">
                      <a:alpha val="43137"/>
                    </a:srgbClr>
                  </a:outerShdw>
                </a:effectLst>
                <a:latin typeface="Century Gothic" panose="020B0502020202020204" pitchFamily="34" charset="0"/>
              </a:rPr>
              <a:t>Our TUHSD Vision: </a:t>
            </a:r>
            <a:r>
              <a:rPr lang="en-US" dirty="0" smtClean="0">
                <a:effectLst>
                  <a:outerShdw blurRad="38100" dist="38100" dir="2700000" algn="tl">
                    <a:srgbClr val="000000">
                      <a:alpha val="43137"/>
                    </a:srgbClr>
                  </a:outerShdw>
                </a:effectLst>
                <a:latin typeface="Century Gothic" panose="020B0502020202020204" pitchFamily="34" charset="0"/>
              </a:rPr>
              <a:t/>
            </a:r>
            <a:br>
              <a:rPr lang="en-US" dirty="0" smtClean="0">
                <a:effectLst>
                  <a:outerShdw blurRad="38100" dist="38100" dir="2700000" algn="tl">
                    <a:srgbClr val="000000">
                      <a:alpha val="43137"/>
                    </a:srgbClr>
                  </a:outerShdw>
                </a:effectLst>
                <a:latin typeface="Century Gothic" panose="020B0502020202020204" pitchFamily="34" charset="0"/>
              </a:rPr>
            </a:br>
            <a:r>
              <a:rPr lang="en-US" i="1" dirty="0" smtClean="0">
                <a:effectLst>
                  <a:outerShdw blurRad="38100" dist="38100" dir="2700000" algn="tl">
                    <a:srgbClr val="000000">
                      <a:alpha val="43137"/>
                    </a:srgbClr>
                  </a:outerShdw>
                </a:effectLst>
                <a:latin typeface="Century Gothic" panose="020B0502020202020204" pitchFamily="34" charset="0"/>
              </a:rPr>
              <a:t>Learning today, leading tomorrow.</a:t>
            </a:r>
            <a:endParaRPr lang="en-US" i="1" dirty="0">
              <a:effectLst>
                <a:outerShdw blurRad="38100" dist="38100" dir="2700000" algn="tl">
                  <a:srgbClr val="000000">
                    <a:alpha val="43137"/>
                  </a:srgbClr>
                </a:outerShdw>
              </a:effectLst>
              <a:latin typeface="Century Gothic" panose="020B0502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00" y="6072705"/>
            <a:ext cx="764900" cy="7293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p:cNvSpPr/>
          <p:nvPr/>
        </p:nvSpPr>
        <p:spPr>
          <a:xfrm>
            <a:off x="1432" y="1749214"/>
            <a:ext cx="12330301" cy="45719"/>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09109" y="2166109"/>
            <a:ext cx="6770915" cy="769441"/>
          </a:xfrm>
          <a:prstGeom prst="rect">
            <a:avLst/>
          </a:prstGeom>
          <a:noFill/>
        </p:spPr>
        <p:txBody>
          <a:bodyPr wrap="square" rtlCol="0">
            <a:spAutoFit/>
          </a:bodyPr>
          <a:lstStyle/>
          <a:p>
            <a:pPr algn="ctr"/>
            <a:r>
              <a:rPr lang="en-US" sz="4400" b="1" dirty="0" smtClean="0">
                <a:solidFill>
                  <a:srgbClr val="303030"/>
                </a:solidFill>
                <a:latin typeface="Century Gothic" panose="020B0502020202020204" pitchFamily="34" charset="0"/>
              </a:rPr>
              <a:t>TUHSD Strategic Areas</a:t>
            </a:r>
            <a:endParaRPr lang="en-US" sz="4400" b="1" dirty="0">
              <a:solidFill>
                <a:srgbClr val="303030"/>
              </a:solidFill>
              <a:latin typeface="Century Gothic" panose="020B0502020202020204" pitchFamily="34" charset="0"/>
            </a:endParaRPr>
          </a:p>
        </p:txBody>
      </p:sp>
      <p:sp>
        <p:nvSpPr>
          <p:cNvPr id="11" name="Content Placeholder 10"/>
          <p:cNvSpPr>
            <a:spLocks noGrp="1"/>
          </p:cNvSpPr>
          <p:nvPr>
            <p:ph idx="1"/>
          </p:nvPr>
        </p:nvSpPr>
        <p:spPr>
          <a:xfrm>
            <a:off x="1158810" y="2961866"/>
            <a:ext cx="10012680" cy="2870236"/>
          </a:xfrm>
        </p:spPr>
        <p:txBody>
          <a:bodyPr>
            <a:normAutofit lnSpcReduction="10000"/>
          </a:bodyPr>
          <a:lstStyle/>
          <a:p>
            <a:pPr lvl="1" fontAlgn="base"/>
            <a:r>
              <a:rPr lang="en-US" sz="4000" dirty="0">
                <a:latin typeface="Century Gothic" panose="020B0502020202020204" pitchFamily="34" charset="0"/>
              </a:rPr>
              <a:t>College, Career and Life-Ready Students </a:t>
            </a:r>
          </a:p>
          <a:p>
            <a:pPr lvl="1" fontAlgn="base"/>
            <a:r>
              <a:rPr lang="en-US" sz="4000" dirty="0">
                <a:latin typeface="Century Gothic" panose="020B0502020202020204" pitchFamily="34" charset="0"/>
              </a:rPr>
              <a:t>Communication and Partnerships </a:t>
            </a:r>
          </a:p>
          <a:p>
            <a:pPr lvl="1" fontAlgn="base"/>
            <a:r>
              <a:rPr lang="en-US" sz="4000" dirty="0">
                <a:latin typeface="Century Gothic" panose="020B0502020202020204" pitchFamily="34" charset="0"/>
              </a:rPr>
              <a:t>Creating a Highly Effective Work Force</a:t>
            </a:r>
            <a:endParaRPr lang="en-US" dirty="0">
              <a:latin typeface="Century Gothic" panose="020B0502020202020204" pitchFamily="34" charset="0"/>
            </a:endParaRPr>
          </a:p>
        </p:txBody>
      </p:sp>
    </p:spTree>
    <p:extLst>
      <p:ext uri="{BB962C8B-B14F-4D97-AF65-F5344CB8AC3E}">
        <p14:creationId xmlns:p14="http://schemas.microsoft.com/office/powerpoint/2010/main" val="3773654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2" y="6016771"/>
            <a:ext cx="12192000" cy="841229"/>
          </a:xfrm>
          <a:prstGeom prst="rect">
            <a:avLst/>
          </a:prstGeom>
          <a:solidFill>
            <a:srgbClr val="9D695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i="1" dirty="0" smtClean="0">
                <a:solidFill>
                  <a:srgbClr val="4A322A"/>
                </a:solidFill>
                <a:effectLst>
                  <a:outerShdw blurRad="38100" dist="38100" dir="2700000" algn="tl">
                    <a:srgbClr val="000000">
                      <a:alpha val="43137"/>
                    </a:srgbClr>
                  </a:outerShdw>
                </a:effectLst>
              </a:rPr>
              <a:t>Do </a:t>
            </a:r>
            <a:r>
              <a:rPr lang="en-US" sz="2400" i="1" dirty="0" err="1" smtClean="0">
                <a:solidFill>
                  <a:srgbClr val="4A322A"/>
                </a:solidFill>
                <a:effectLst>
                  <a:outerShdw blurRad="38100" dist="38100" dir="2700000" algn="tl">
                    <a:srgbClr val="000000">
                      <a:alpha val="43137"/>
                    </a:srgbClr>
                  </a:outerShdw>
                </a:effectLst>
              </a:rPr>
              <a:t>i</a:t>
            </a:r>
            <a:r>
              <a:rPr lang="en-US" sz="2800" dirty="0" err="1" smtClean="0">
                <a:solidFill>
                  <a:srgbClr val="4A322A"/>
                </a:solidFill>
                <a:effectLst>
                  <a:outerShdw blurRad="38100" dist="38100" dir="2700000" algn="tl">
                    <a:srgbClr val="000000">
                      <a:alpha val="43137"/>
                    </a:srgbClr>
                  </a:outerShdw>
                </a:effectLst>
              </a:rPr>
              <a:t>T</a:t>
            </a:r>
            <a:r>
              <a:rPr lang="en-US" sz="2400" i="1" dirty="0" smtClean="0">
                <a:solidFill>
                  <a:srgbClr val="4A322A"/>
                </a:solidFill>
                <a:effectLst>
                  <a:outerShdw blurRad="38100" dist="38100" dir="2700000" algn="tl">
                    <a:srgbClr val="000000">
                      <a:alpha val="43137"/>
                    </a:srgbClr>
                  </a:outerShdw>
                </a:effectLst>
              </a:rPr>
              <a:t> with PRIDE</a:t>
            </a:r>
            <a:endParaRPr lang="en-US" sz="2400" i="1" dirty="0">
              <a:solidFill>
                <a:srgbClr val="4A322A"/>
              </a:solidFill>
              <a:effectLst>
                <a:outerShdw blurRad="38100" dist="38100" dir="2700000" algn="tl">
                  <a:srgbClr val="000000">
                    <a:alpha val="43137"/>
                  </a:srgbClr>
                </a:outerShdw>
              </a:effectLst>
            </a:endParaRPr>
          </a:p>
        </p:txBody>
      </p:sp>
      <p:sp>
        <p:nvSpPr>
          <p:cNvPr id="5" name="Rectangle 4"/>
          <p:cNvSpPr/>
          <p:nvPr/>
        </p:nvSpPr>
        <p:spPr>
          <a:xfrm>
            <a:off x="0" y="1575976"/>
            <a:ext cx="12330301" cy="122194"/>
          </a:xfrm>
          <a:prstGeom prst="rect">
            <a:avLst/>
          </a:prstGeom>
          <a:solidFill>
            <a:srgbClr val="9D695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70021" y="306014"/>
            <a:ext cx="9390258" cy="1215242"/>
          </a:xfrm>
        </p:spPr>
        <p:txBody>
          <a:bodyPr>
            <a:normAutofit fontScale="90000"/>
          </a:bodyPr>
          <a:lstStyle/>
          <a:p>
            <a:pPr algn="ctr"/>
            <a:r>
              <a:rPr lang="en-US" sz="3200" dirty="0" smtClean="0">
                <a:effectLst>
                  <a:outerShdw blurRad="38100" dist="38100" dir="2700000" algn="tl">
                    <a:srgbClr val="000000">
                      <a:alpha val="43137"/>
                    </a:srgbClr>
                  </a:outerShdw>
                </a:effectLst>
                <a:latin typeface="Century Gothic" panose="020B0502020202020204" pitchFamily="34" charset="0"/>
              </a:rPr>
              <a:t>Our TUHSD Vision: </a:t>
            </a:r>
            <a:r>
              <a:rPr lang="en-US" dirty="0" smtClean="0">
                <a:effectLst>
                  <a:outerShdw blurRad="38100" dist="38100" dir="2700000" algn="tl">
                    <a:srgbClr val="000000">
                      <a:alpha val="43137"/>
                    </a:srgbClr>
                  </a:outerShdw>
                </a:effectLst>
                <a:latin typeface="Century Gothic" panose="020B0502020202020204" pitchFamily="34" charset="0"/>
              </a:rPr>
              <a:t/>
            </a:r>
            <a:br>
              <a:rPr lang="en-US" dirty="0" smtClean="0">
                <a:effectLst>
                  <a:outerShdw blurRad="38100" dist="38100" dir="2700000" algn="tl">
                    <a:srgbClr val="000000">
                      <a:alpha val="43137"/>
                    </a:srgbClr>
                  </a:outerShdw>
                </a:effectLst>
                <a:latin typeface="Century Gothic" panose="020B0502020202020204" pitchFamily="34" charset="0"/>
              </a:rPr>
            </a:br>
            <a:r>
              <a:rPr lang="en-US" i="1" dirty="0" smtClean="0">
                <a:effectLst>
                  <a:outerShdw blurRad="38100" dist="38100" dir="2700000" algn="tl">
                    <a:srgbClr val="000000">
                      <a:alpha val="43137"/>
                    </a:srgbClr>
                  </a:outerShdw>
                </a:effectLst>
                <a:latin typeface="Century Gothic" panose="020B0502020202020204" pitchFamily="34" charset="0"/>
              </a:rPr>
              <a:t>Learning today, leading tomorrow.</a:t>
            </a:r>
            <a:endParaRPr lang="en-US" i="1" dirty="0">
              <a:effectLst>
                <a:outerShdw blurRad="38100" dist="38100" dir="2700000" algn="tl">
                  <a:srgbClr val="000000">
                    <a:alpha val="43137"/>
                  </a:srgbClr>
                </a:outerShdw>
              </a:effectLst>
              <a:latin typeface="Century Gothic" panose="020B0502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00" y="6072705"/>
            <a:ext cx="764900" cy="7293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p:cNvSpPr/>
          <p:nvPr/>
        </p:nvSpPr>
        <p:spPr>
          <a:xfrm>
            <a:off x="1432" y="1749214"/>
            <a:ext cx="12330301" cy="45719"/>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09110" y="1794933"/>
            <a:ext cx="6770915" cy="769441"/>
          </a:xfrm>
          <a:prstGeom prst="rect">
            <a:avLst/>
          </a:prstGeom>
          <a:noFill/>
        </p:spPr>
        <p:txBody>
          <a:bodyPr wrap="square" rtlCol="0">
            <a:spAutoFit/>
          </a:bodyPr>
          <a:lstStyle/>
          <a:p>
            <a:pPr algn="ctr"/>
            <a:r>
              <a:rPr lang="en-US" sz="4400" b="1" dirty="0" smtClean="0">
                <a:solidFill>
                  <a:srgbClr val="303030"/>
                </a:solidFill>
                <a:latin typeface="Century Gothic" panose="020B0502020202020204" pitchFamily="34" charset="0"/>
              </a:rPr>
              <a:t>Foundational Beliefs</a:t>
            </a:r>
            <a:endParaRPr lang="en-US" sz="4400" b="1" dirty="0">
              <a:solidFill>
                <a:srgbClr val="303030"/>
              </a:solidFill>
              <a:latin typeface="Century Gothic" panose="020B0502020202020204" pitchFamily="34" charset="0"/>
            </a:endParaRPr>
          </a:p>
        </p:txBody>
      </p:sp>
      <p:sp>
        <p:nvSpPr>
          <p:cNvPr id="11" name="Content Placeholder 10"/>
          <p:cNvSpPr>
            <a:spLocks noGrp="1"/>
          </p:cNvSpPr>
          <p:nvPr>
            <p:ph idx="1"/>
          </p:nvPr>
        </p:nvSpPr>
        <p:spPr>
          <a:xfrm>
            <a:off x="1158810" y="2644525"/>
            <a:ext cx="10214040" cy="3291249"/>
          </a:xfrm>
        </p:spPr>
        <p:txBody>
          <a:bodyPr>
            <a:normAutofit fontScale="92500" lnSpcReduction="20000"/>
          </a:bodyPr>
          <a:lstStyle/>
          <a:p>
            <a:pPr lvl="1" fontAlgn="base"/>
            <a:r>
              <a:rPr lang="en-US" sz="4000" dirty="0">
                <a:latin typeface="Century Gothic" panose="020B0502020202020204" pitchFamily="34" charset="0"/>
              </a:rPr>
              <a:t>All decisions are student centered  </a:t>
            </a:r>
          </a:p>
          <a:p>
            <a:pPr lvl="1" fontAlgn="base"/>
            <a:r>
              <a:rPr lang="en-US" sz="4000" dirty="0">
                <a:latin typeface="Century Gothic" panose="020B0502020202020204" pitchFamily="34" charset="0"/>
              </a:rPr>
              <a:t>All TUHSD learners are globally prepared and competitive </a:t>
            </a:r>
          </a:p>
          <a:p>
            <a:pPr lvl="1" fontAlgn="base"/>
            <a:r>
              <a:rPr lang="en-US" sz="4000" dirty="0">
                <a:latin typeface="Century Gothic" panose="020B0502020202020204" pitchFamily="34" charset="0"/>
              </a:rPr>
              <a:t>Guaranteed and viable curriculum, instruction and assessment   </a:t>
            </a:r>
          </a:p>
          <a:p>
            <a:pPr lvl="1" fontAlgn="base"/>
            <a:r>
              <a:rPr lang="en-US" sz="4000" dirty="0">
                <a:latin typeface="Century Gothic" panose="020B0502020202020204" pitchFamily="34" charset="0"/>
              </a:rPr>
              <a:t>We are committed to improving the TUHSD community </a:t>
            </a:r>
            <a:r>
              <a:rPr lang="en-US" sz="4000" dirty="0"/>
              <a:t> </a:t>
            </a:r>
          </a:p>
        </p:txBody>
      </p:sp>
    </p:spTree>
    <p:extLst>
      <p:ext uri="{BB962C8B-B14F-4D97-AF65-F5344CB8AC3E}">
        <p14:creationId xmlns:p14="http://schemas.microsoft.com/office/powerpoint/2010/main" val="1642184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2" y="6016771"/>
            <a:ext cx="12192000" cy="841229"/>
          </a:xfrm>
          <a:prstGeom prst="rect">
            <a:avLst/>
          </a:prstGeom>
          <a:solidFill>
            <a:srgbClr val="9D695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i="1" dirty="0" smtClean="0">
                <a:solidFill>
                  <a:srgbClr val="4A322A"/>
                </a:solidFill>
                <a:effectLst>
                  <a:outerShdw blurRad="38100" dist="38100" dir="2700000" algn="tl">
                    <a:srgbClr val="000000">
                      <a:alpha val="43137"/>
                    </a:srgbClr>
                  </a:outerShdw>
                </a:effectLst>
                <a:latin typeface="Century Gothic" panose="020B0502020202020204" pitchFamily="34" charset="0"/>
              </a:rPr>
              <a:t>Do </a:t>
            </a:r>
            <a:r>
              <a:rPr lang="en-US" sz="2400" i="1" dirty="0" err="1" smtClean="0">
                <a:solidFill>
                  <a:srgbClr val="4A322A"/>
                </a:solidFill>
                <a:effectLst>
                  <a:outerShdw blurRad="38100" dist="38100" dir="2700000" algn="tl">
                    <a:srgbClr val="000000">
                      <a:alpha val="43137"/>
                    </a:srgbClr>
                  </a:outerShdw>
                </a:effectLst>
                <a:latin typeface="Century Gothic" panose="020B0502020202020204" pitchFamily="34" charset="0"/>
              </a:rPr>
              <a:t>i</a:t>
            </a:r>
            <a:r>
              <a:rPr lang="en-US" sz="2800" dirty="0" err="1" smtClean="0">
                <a:solidFill>
                  <a:srgbClr val="4A322A"/>
                </a:solidFill>
                <a:effectLst>
                  <a:outerShdw blurRad="38100" dist="38100" dir="2700000" algn="tl">
                    <a:srgbClr val="000000">
                      <a:alpha val="43137"/>
                    </a:srgbClr>
                  </a:outerShdw>
                </a:effectLst>
                <a:latin typeface="Century Gothic" panose="020B0502020202020204" pitchFamily="34" charset="0"/>
              </a:rPr>
              <a:t>T</a:t>
            </a:r>
            <a:r>
              <a:rPr lang="en-US" sz="2400" i="1" dirty="0" smtClean="0">
                <a:solidFill>
                  <a:srgbClr val="4A322A"/>
                </a:solidFill>
                <a:effectLst>
                  <a:outerShdw blurRad="38100" dist="38100" dir="2700000" algn="tl">
                    <a:srgbClr val="000000">
                      <a:alpha val="43137"/>
                    </a:srgbClr>
                  </a:outerShdw>
                </a:effectLst>
                <a:latin typeface="Century Gothic" panose="020B0502020202020204" pitchFamily="34" charset="0"/>
              </a:rPr>
              <a:t> with PRIDE</a:t>
            </a:r>
            <a:endParaRPr lang="en-US" sz="2400" i="1" dirty="0">
              <a:solidFill>
                <a:srgbClr val="4A322A"/>
              </a:solidFill>
              <a:effectLst>
                <a:outerShdw blurRad="38100" dist="38100" dir="2700000" algn="tl">
                  <a:srgbClr val="000000">
                    <a:alpha val="43137"/>
                  </a:srgbClr>
                </a:outerShdw>
              </a:effectLst>
              <a:latin typeface="Century Gothic" panose="020B0502020202020204" pitchFamily="34" charset="0"/>
            </a:endParaRPr>
          </a:p>
        </p:txBody>
      </p:sp>
      <p:sp>
        <p:nvSpPr>
          <p:cNvPr id="5" name="Rectangle 4"/>
          <p:cNvSpPr/>
          <p:nvPr/>
        </p:nvSpPr>
        <p:spPr>
          <a:xfrm>
            <a:off x="0" y="1575976"/>
            <a:ext cx="12330301" cy="122194"/>
          </a:xfrm>
          <a:prstGeom prst="rect">
            <a:avLst/>
          </a:prstGeom>
          <a:solidFill>
            <a:srgbClr val="9D695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68292" y="306556"/>
            <a:ext cx="9093078" cy="1215242"/>
          </a:xfrm>
        </p:spPr>
        <p:txBody>
          <a:bodyPr>
            <a:normAutofit fontScale="90000"/>
          </a:bodyPr>
          <a:lstStyle/>
          <a:p>
            <a:pPr algn="ctr"/>
            <a:r>
              <a:rPr lang="en-US" sz="3200" dirty="0" smtClean="0">
                <a:effectLst>
                  <a:outerShdw blurRad="38100" dist="38100" dir="2700000" algn="tl">
                    <a:srgbClr val="000000">
                      <a:alpha val="43137"/>
                    </a:srgbClr>
                  </a:outerShdw>
                </a:effectLst>
                <a:latin typeface="Century Gothic" panose="020B0502020202020204" pitchFamily="34" charset="0"/>
              </a:rPr>
              <a:t>Our TUHSD Vision: </a:t>
            </a:r>
            <a:r>
              <a:rPr lang="en-US" dirty="0" smtClean="0">
                <a:effectLst>
                  <a:outerShdw blurRad="38100" dist="38100" dir="2700000" algn="tl">
                    <a:srgbClr val="000000">
                      <a:alpha val="43137"/>
                    </a:srgbClr>
                  </a:outerShdw>
                </a:effectLst>
                <a:latin typeface="Century Gothic" panose="020B0502020202020204" pitchFamily="34" charset="0"/>
              </a:rPr>
              <a:t/>
            </a:r>
            <a:br>
              <a:rPr lang="en-US" dirty="0" smtClean="0">
                <a:effectLst>
                  <a:outerShdw blurRad="38100" dist="38100" dir="2700000" algn="tl">
                    <a:srgbClr val="000000">
                      <a:alpha val="43137"/>
                    </a:srgbClr>
                  </a:outerShdw>
                </a:effectLst>
                <a:latin typeface="Century Gothic" panose="020B0502020202020204" pitchFamily="34" charset="0"/>
              </a:rPr>
            </a:br>
            <a:r>
              <a:rPr lang="en-US" i="1" dirty="0" smtClean="0">
                <a:effectLst>
                  <a:outerShdw blurRad="38100" dist="38100" dir="2700000" algn="tl">
                    <a:srgbClr val="000000">
                      <a:alpha val="43137"/>
                    </a:srgbClr>
                  </a:outerShdw>
                </a:effectLst>
                <a:latin typeface="Century Gothic" panose="020B0502020202020204" pitchFamily="34" charset="0"/>
              </a:rPr>
              <a:t>Learning today, leading tomorrow.</a:t>
            </a:r>
            <a:endParaRPr lang="en-US" i="1" dirty="0">
              <a:effectLst>
                <a:outerShdw blurRad="38100" dist="38100" dir="2700000" algn="tl">
                  <a:srgbClr val="000000">
                    <a:alpha val="43137"/>
                  </a:srgbClr>
                </a:outerShdw>
              </a:effectLst>
              <a:latin typeface="Century Gothic" panose="020B0502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00" y="6072705"/>
            <a:ext cx="764900" cy="7293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p:cNvSpPr/>
          <p:nvPr/>
        </p:nvSpPr>
        <p:spPr>
          <a:xfrm>
            <a:off x="1432" y="1749214"/>
            <a:ext cx="12330301" cy="45719"/>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89092" y="1955132"/>
            <a:ext cx="8752115" cy="701731"/>
          </a:xfrm>
          <a:prstGeom prst="rect">
            <a:avLst/>
          </a:prstGeom>
          <a:noFill/>
        </p:spPr>
        <p:txBody>
          <a:bodyPr wrap="square" rtlCol="0">
            <a:spAutoFit/>
          </a:bodyPr>
          <a:lstStyle/>
          <a:p>
            <a:pPr marL="228600" lvl="0" indent="-228600" fontAlgn="base">
              <a:lnSpc>
                <a:spcPct val="90000"/>
              </a:lnSpc>
              <a:spcBef>
                <a:spcPts val="1000"/>
              </a:spcBef>
            </a:pPr>
            <a:r>
              <a:rPr lang="en-US" sz="4400" b="1" dirty="0">
                <a:solidFill>
                  <a:srgbClr val="303030"/>
                </a:solidFill>
                <a:latin typeface="Century Gothic" panose="020B0502020202020204" pitchFamily="34" charset="0"/>
              </a:rPr>
              <a:t>Three Interconnected Practices</a:t>
            </a:r>
          </a:p>
        </p:txBody>
      </p:sp>
      <p:sp>
        <p:nvSpPr>
          <p:cNvPr id="11" name="Content Placeholder 10"/>
          <p:cNvSpPr>
            <a:spLocks noGrp="1"/>
          </p:cNvSpPr>
          <p:nvPr>
            <p:ph idx="1"/>
          </p:nvPr>
        </p:nvSpPr>
        <p:spPr>
          <a:xfrm>
            <a:off x="1408491" y="2656863"/>
            <a:ext cx="10012680" cy="3092118"/>
          </a:xfrm>
        </p:spPr>
        <p:txBody>
          <a:bodyPr>
            <a:normAutofit/>
          </a:bodyPr>
          <a:lstStyle/>
          <a:p>
            <a:pPr lvl="1" fontAlgn="base"/>
            <a:r>
              <a:rPr lang="en-US" sz="3400" dirty="0">
                <a:latin typeface="Century Gothic" panose="020B0502020202020204" pitchFamily="34" charset="0"/>
              </a:rPr>
              <a:t>High functioning PLCs that use data and support student </a:t>
            </a:r>
            <a:r>
              <a:rPr lang="en-US" sz="3400" dirty="0" smtClean="0">
                <a:latin typeface="Century Gothic" panose="020B0502020202020204" pitchFamily="34" charset="0"/>
              </a:rPr>
              <a:t>achievement</a:t>
            </a:r>
            <a:endParaRPr lang="en-US" sz="3400" dirty="0">
              <a:latin typeface="Century Gothic" panose="020B0502020202020204" pitchFamily="34" charset="0"/>
            </a:endParaRPr>
          </a:p>
          <a:p>
            <a:pPr lvl="1" fontAlgn="base"/>
            <a:r>
              <a:rPr lang="en-US" sz="3400" dirty="0">
                <a:latin typeface="Century Gothic" panose="020B0502020202020204" pitchFamily="34" charset="0"/>
              </a:rPr>
              <a:t>Guaranteed viable curriculum, instruction and assessment </a:t>
            </a:r>
          </a:p>
          <a:p>
            <a:pPr lvl="1" fontAlgn="base"/>
            <a:r>
              <a:rPr lang="en-US" sz="3400" dirty="0">
                <a:latin typeface="Century Gothic" panose="020B0502020202020204" pitchFamily="34" charset="0"/>
              </a:rPr>
              <a:t>Staff and student support and training</a:t>
            </a:r>
            <a:r>
              <a:rPr lang="en-US" sz="4000" dirty="0">
                <a:latin typeface="Century Gothic" panose="020B0502020202020204" pitchFamily="34" charset="0"/>
              </a:rPr>
              <a:t> </a:t>
            </a:r>
          </a:p>
        </p:txBody>
      </p:sp>
    </p:spTree>
    <p:extLst>
      <p:ext uri="{BB962C8B-B14F-4D97-AF65-F5344CB8AC3E}">
        <p14:creationId xmlns:p14="http://schemas.microsoft.com/office/powerpoint/2010/main" val="2287350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180784"/>
            <a:ext cx="12192000" cy="230902"/>
            <a:chOff x="0" y="6180784"/>
            <a:chExt cx="9647907" cy="239266"/>
          </a:xfrm>
        </p:grpSpPr>
        <p:sp>
          <p:nvSpPr>
            <p:cNvPr id="5" name="Rectangle 4"/>
            <p:cNvSpPr/>
            <p:nvPr/>
          </p:nvSpPr>
          <p:spPr>
            <a:xfrm>
              <a:off x="0" y="6180784"/>
              <a:ext cx="9646475" cy="142503"/>
            </a:xfrm>
            <a:prstGeom prst="rect">
              <a:avLst/>
            </a:prstGeom>
            <a:solidFill>
              <a:srgbClr val="9D695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32" y="6368809"/>
              <a:ext cx="9646475" cy="51241"/>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ontent Placeholder 2"/>
          <p:cNvSpPr>
            <a:spLocks noGrp="1"/>
          </p:cNvSpPr>
          <p:nvPr>
            <p:ph sz="half" idx="1"/>
          </p:nvPr>
        </p:nvSpPr>
        <p:spPr>
          <a:xfrm>
            <a:off x="384463" y="1153391"/>
            <a:ext cx="6035778" cy="4889962"/>
          </a:xfrm>
        </p:spPr>
        <p:txBody>
          <a:bodyPr>
            <a:noAutofit/>
          </a:bodyPr>
          <a:lstStyle/>
          <a:p>
            <a:pPr marL="0" algn="ctr">
              <a:buNone/>
            </a:pPr>
            <a:r>
              <a:rPr lang="en-US" b="1" dirty="0">
                <a:effectLst>
                  <a:outerShdw blurRad="38100" dist="38100" dir="2700000" algn="tl">
                    <a:srgbClr val="000000">
                      <a:alpha val="43137"/>
                    </a:srgbClr>
                  </a:outerShdw>
                </a:effectLst>
                <a:latin typeface="Century Gothic" panose="020B0502020202020204" pitchFamily="34" charset="0"/>
              </a:rPr>
              <a:t>Management</a:t>
            </a:r>
          </a:p>
          <a:p>
            <a:pPr marL="0"/>
            <a:r>
              <a:rPr lang="en-US" dirty="0">
                <a:latin typeface="Century Gothic" panose="020B0502020202020204" pitchFamily="34" charset="0"/>
              </a:rPr>
              <a:t>Every classroom has a greeting before students enter the room</a:t>
            </a:r>
          </a:p>
          <a:p>
            <a:pPr marL="0"/>
            <a:r>
              <a:rPr lang="en-US" dirty="0">
                <a:latin typeface="Century Gothic" panose="020B0502020202020204" pitchFamily="34" charset="0"/>
              </a:rPr>
              <a:t>Clearly stated rules are posted and followed</a:t>
            </a:r>
          </a:p>
          <a:p>
            <a:pPr marL="0"/>
            <a:r>
              <a:rPr lang="en-US" dirty="0">
                <a:latin typeface="Century Gothic" panose="020B0502020202020204" pitchFamily="34" charset="0"/>
              </a:rPr>
              <a:t>Specific plans for technology for learning are communicated and followed</a:t>
            </a:r>
          </a:p>
          <a:p>
            <a:pPr marL="0"/>
            <a:r>
              <a:rPr lang="en-US" dirty="0">
                <a:latin typeface="Century Gothic" panose="020B0502020202020204" pitchFamily="34" charset="0"/>
              </a:rPr>
              <a:t>Every student has a caring adult who connects with them each period</a:t>
            </a:r>
          </a:p>
          <a:p>
            <a:pPr marL="0"/>
            <a:endParaRPr lang="en-US" dirty="0"/>
          </a:p>
        </p:txBody>
      </p:sp>
      <p:sp>
        <p:nvSpPr>
          <p:cNvPr id="3" name="Rectangle 2"/>
          <p:cNvSpPr/>
          <p:nvPr/>
        </p:nvSpPr>
        <p:spPr>
          <a:xfrm>
            <a:off x="10053204" y="242878"/>
            <a:ext cx="1224787" cy="114110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4640" y="1706372"/>
            <a:ext cx="5071110" cy="35814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1549048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180784"/>
            <a:ext cx="12192000" cy="230902"/>
            <a:chOff x="0" y="6180784"/>
            <a:chExt cx="9647907" cy="239266"/>
          </a:xfrm>
        </p:grpSpPr>
        <p:sp>
          <p:nvSpPr>
            <p:cNvPr id="5" name="Rectangle 4"/>
            <p:cNvSpPr/>
            <p:nvPr/>
          </p:nvSpPr>
          <p:spPr>
            <a:xfrm>
              <a:off x="0" y="6180784"/>
              <a:ext cx="9646475" cy="142503"/>
            </a:xfrm>
            <a:prstGeom prst="rect">
              <a:avLst/>
            </a:prstGeom>
            <a:solidFill>
              <a:srgbClr val="9D695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32" y="6368809"/>
              <a:ext cx="9646475" cy="51241"/>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ontent Placeholder 2"/>
          <p:cNvSpPr>
            <a:spLocks noGrp="1"/>
          </p:cNvSpPr>
          <p:nvPr>
            <p:ph sz="half" idx="1"/>
          </p:nvPr>
        </p:nvSpPr>
        <p:spPr>
          <a:xfrm>
            <a:off x="384463" y="1153391"/>
            <a:ext cx="5010497" cy="4889962"/>
          </a:xfrm>
        </p:spPr>
        <p:txBody>
          <a:bodyPr>
            <a:noAutofit/>
          </a:bodyPr>
          <a:lstStyle/>
          <a:p>
            <a:pPr marL="0"/>
            <a:endParaRPr lang="en-US" dirty="0"/>
          </a:p>
        </p:txBody>
      </p:sp>
      <p:sp>
        <p:nvSpPr>
          <p:cNvPr id="11" name="Content Placeholder 3"/>
          <p:cNvSpPr txBox="1">
            <a:spLocks/>
          </p:cNvSpPr>
          <p:nvPr/>
        </p:nvSpPr>
        <p:spPr>
          <a:xfrm>
            <a:off x="5577861" y="1004801"/>
            <a:ext cx="6055152" cy="44473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b="1" dirty="0">
                <a:effectLst>
                  <a:outerShdw blurRad="38100" dist="38100" dir="2700000" algn="tl">
                    <a:srgbClr val="000000">
                      <a:alpha val="43137"/>
                    </a:srgbClr>
                  </a:outerShdw>
                </a:effectLst>
                <a:latin typeface="Century Gothic" panose="020B0502020202020204" pitchFamily="34" charset="0"/>
              </a:rPr>
              <a:t>Instruction</a:t>
            </a:r>
          </a:p>
          <a:p>
            <a:r>
              <a:rPr lang="en-US" dirty="0">
                <a:latin typeface="Century Gothic" panose="020B0502020202020204" pitchFamily="34" charset="0"/>
              </a:rPr>
              <a:t>Lesson plans are prepared for each lesson taught with Elements of Instruction in mind</a:t>
            </a:r>
          </a:p>
          <a:p>
            <a:r>
              <a:rPr lang="en-US" dirty="0">
                <a:latin typeface="Century Gothic" panose="020B0502020202020204" pitchFamily="34" charset="0"/>
              </a:rPr>
              <a:t>Each lesson has the State Standards posted and the learning objective communicated</a:t>
            </a:r>
          </a:p>
          <a:p>
            <a:r>
              <a:rPr lang="en-US" dirty="0">
                <a:latin typeface="Century Gothic" panose="020B0502020202020204" pitchFamily="34" charset="0"/>
              </a:rPr>
              <a:t>Execution of lesson shows students’ visible authentic engagement in the lesson</a:t>
            </a:r>
          </a:p>
          <a:p>
            <a:pPr>
              <a:buFont typeface="Arial" panose="020B0604020202020204" pitchFamily="34" charset="0"/>
              <a:buNone/>
            </a:pPr>
            <a:endParaRPr lang="en-US" dirty="0"/>
          </a:p>
          <a:p>
            <a:pPr>
              <a:buFont typeface="Arial" panose="020B0604020202020204" pitchFamily="34" charset="0"/>
              <a:buNone/>
            </a:pPr>
            <a:endParaRPr lang="en-US" dirty="0"/>
          </a:p>
        </p:txBody>
      </p:sp>
      <p:sp>
        <p:nvSpPr>
          <p:cNvPr id="3" name="Rectangle 2"/>
          <p:cNvSpPr/>
          <p:nvPr/>
        </p:nvSpPr>
        <p:spPr>
          <a:xfrm>
            <a:off x="10670424" y="152986"/>
            <a:ext cx="1224787" cy="114110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647374" y="1294092"/>
            <a:ext cx="4484673" cy="460855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4466885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2" y="6016771"/>
            <a:ext cx="12192000" cy="841229"/>
          </a:xfrm>
          <a:prstGeom prst="rect">
            <a:avLst/>
          </a:prstGeom>
          <a:solidFill>
            <a:srgbClr val="9D695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i="1" dirty="0" smtClean="0">
                <a:solidFill>
                  <a:srgbClr val="4A322A"/>
                </a:solidFill>
                <a:effectLst>
                  <a:outerShdw blurRad="38100" dist="38100" dir="2700000" algn="tl">
                    <a:srgbClr val="000000">
                      <a:alpha val="43137"/>
                    </a:srgbClr>
                  </a:outerShdw>
                </a:effectLst>
                <a:latin typeface="Century Gothic" panose="020B0502020202020204" pitchFamily="34" charset="0"/>
              </a:rPr>
              <a:t>Do </a:t>
            </a:r>
            <a:r>
              <a:rPr lang="en-US" sz="2400" i="1" dirty="0" err="1" smtClean="0">
                <a:solidFill>
                  <a:srgbClr val="4A322A"/>
                </a:solidFill>
                <a:effectLst>
                  <a:outerShdw blurRad="38100" dist="38100" dir="2700000" algn="tl">
                    <a:srgbClr val="000000">
                      <a:alpha val="43137"/>
                    </a:srgbClr>
                  </a:outerShdw>
                </a:effectLst>
                <a:latin typeface="Century Gothic" panose="020B0502020202020204" pitchFamily="34" charset="0"/>
              </a:rPr>
              <a:t>i</a:t>
            </a:r>
            <a:r>
              <a:rPr lang="en-US" sz="2800" dirty="0" err="1" smtClean="0">
                <a:solidFill>
                  <a:srgbClr val="4A322A"/>
                </a:solidFill>
                <a:effectLst>
                  <a:outerShdw blurRad="38100" dist="38100" dir="2700000" algn="tl">
                    <a:srgbClr val="000000">
                      <a:alpha val="43137"/>
                    </a:srgbClr>
                  </a:outerShdw>
                </a:effectLst>
                <a:latin typeface="Century Gothic" panose="020B0502020202020204" pitchFamily="34" charset="0"/>
              </a:rPr>
              <a:t>T</a:t>
            </a:r>
            <a:r>
              <a:rPr lang="en-US" sz="2400" i="1" dirty="0" smtClean="0">
                <a:solidFill>
                  <a:srgbClr val="4A322A"/>
                </a:solidFill>
                <a:effectLst>
                  <a:outerShdw blurRad="38100" dist="38100" dir="2700000" algn="tl">
                    <a:srgbClr val="000000">
                      <a:alpha val="43137"/>
                    </a:srgbClr>
                  </a:outerShdw>
                </a:effectLst>
                <a:latin typeface="Century Gothic" panose="020B0502020202020204" pitchFamily="34" charset="0"/>
              </a:rPr>
              <a:t> with PRIDE</a:t>
            </a:r>
            <a:endParaRPr lang="en-US" sz="2400" i="1" dirty="0">
              <a:solidFill>
                <a:srgbClr val="4A322A"/>
              </a:solidFill>
              <a:effectLst>
                <a:outerShdw blurRad="38100" dist="38100" dir="2700000" algn="tl">
                  <a:srgbClr val="000000">
                    <a:alpha val="43137"/>
                  </a:srgbClr>
                </a:outerShdw>
              </a:effectLst>
              <a:latin typeface="Century Gothic" panose="020B0502020202020204" pitchFamily="34" charset="0"/>
            </a:endParaRPr>
          </a:p>
        </p:txBody>
      </p:sp>
      <p:sp>
        <p:nvSpPr>
          <p:cNvPr id="5" name="Rectangle 4"/>
          <p:cNvSpPr/>
          <p:nvPr/>
        </p:nvSpPr>
        <p:spPr>
          <a:xfrm>
            <a:off x="0" y="1575976"/>
            <a:ext cx="12330301" cy="122194"/>
          </a:xfrm>
          <a:prstGeom prst="rect">
            <a:avLst/>
          </a:prstGeom>
          <a:solidFill>
            <a:srgbClr val="9D695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68292" y="306556"/>
            <a:ext cx="9093078" cy="1215242"/>
          </a:xfrm>
        </p:spPr>
        <p:txBody>
          <a:bodyPr>
            <a:normAutofit fontScale="90000"/>
          </a:bodyPr>
          <a:lstStyle/>
          <a:p>
            <a:pPr algn="ctr"/>
            <a:r>
              <a:rPr lang="en-US" sz="5400" dirty="0" smtClean="0">
                <a:effectLst>
                  <a:outerShdw blurRad="38100" dist="38100" dir="2700000" algn="tl">
                    <a:srgbClr val="000000">
                      <a:alpha val="43137"/>
                    </a:srgbClr>
                  </a:outerShdw>
                </a:effectLst>
                <a:latin typeface="Century Gothic" panose="020B0502020202020204" pitchFamily="34" charset="0"/>
              </a:rPr>
              <a:t>Essential Questions </a:t>
            </a:r>
            <a:r>
              <a:rPr lang="en-US" dirty="0" smtClean="0">
                <a:effectLst>
                  <a:outerShdw blurRad="38100" dist="38100" dir="2700000" algn="tl">
                    <a:srgbClr val="000000">
                      <a:alpha val="43137"/>
                    </a:srgbClr>
                  </a:outerShdw>
                </a:effectLst>
                <a:latin typeface="Century Gothic" panose="020B0502020202020204" pitchFamily="34" charset="0"/>
              </a:rPr>
              <a:t/>
            </a:r>
            <a:br>
              <a:rPr lang="en-US" dirty="0" smtClean="0">
                <a:effectLst>
                  <a:outerShdw blurRad="38100" dist="38100" dir="2700000" algn="tl">
                    <a:srgbClr val="000000">
                      <a:alpha val="43137"/>
                    </a:srgbClr>
                  </a:outerShdw>
                </a:effectLst>
                <a:latin typeface="Century Gothic" panose="020B0502020202020204" pitchFamily="34" charset="0"/>
              </a:rPr>
            </a:br>
            <a:endParaRPr lang="en-US" i="1" dirty="0">
              <a:effectLst>
                <a:outerShdw blurRad="38100" dist="38100" dir="2700000" algn="tl">
                  <a:srgbClr val="000000">
                    <a:alpha val="43137"/>
                  </a:srgbClr>
                </a:outerShdw>
              </a:effectLst>
              <a:latin typeface="Century Gothic" panose="020B0502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00" y="6072705"/>
            <a:ext cx="764900" cy="7293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p:cNvSpPr/>
          <p:nvPr/>
        </p:nvSpPr>
        <p:spPr>
          <a:xfrm>
            <a:off x="1432" y="1749214"/>
            <a:ext cx="12330301" cy="45719"/>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idx="1"/>
          </p:nvPr>
        </p:nvSpPr>
        <p:spPr>
          <a:xfrm>
            <a:off x="1408491" y="2339374"/>
            <a:ext cx="10012680" cy="3092118"/>
          </a:xfrm>
        </p:spPr>
        <p:txBody>
          <a:bodyPr>
            <a:normAutofit lnSpcReduction="10000"/>
          </a:bodyPr>
          <a:lstStyle/>
          <a:p>
            <a:pPr lvl="1" fontAlgn="base"/>
            <a:r>
              <a:rPr lang="en-US" sz="4000" dirty="0" smtClean="0">
                <a:latin typeface="Century Gothic" panose="020B0502020202020204" pitchFamily="34" charset="0"/>
              </a:rPr>
              <a:t>What high stakes tests are used in my content area?</a:t>
            </a:r>
          </a:p>
          <a:p>
            <a:pPr lvl="1" fontAlgn="base"/>
            <a:r>
              <a:rPr lang="en-US" sz="4000" dirty="0" smtClean="0">
                <a:latin typeface="Century Gothic" panose="020B0502020202020204" pitchFamily="34" charset="0"/>
              </a:rPr>
              <a:t>What are some strategic intentional strategies I can use on a daily, weekly and monthly basis to improve student achievement?</a:t>
            </a:r>
          </a:p>
        </p:txBody>
      </p:sp>
      <p:pic>
        <p:nvPicPr>
          <p:cNvPr id="8" name="Picture 7"/>
          <p:cNvPicPr>
            <a:picLocks noChangeAspect="1"/>
          </p:cNvPicPr>
          <p:nvPr/>
        </p:nvPicPr>
        <p:blipFill>
          <a:blip r:embed="rId4"/>
          <a:stretch>
            <a:fillRect/>
          </a:stretch>
        </p:blipFill>
        <p:spPr>
          <a:xfrm>
            <a:off x="9429750" y="306556"/>
            <a:ext cx="2562215" cy="19973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p:cNvPicPr>
            <a:picLocks noChangeAspect="1"/>
          </p:cNvPicPr>
          <p:nvPr/>
        </p:nvPicPr>
        <p:blipFill>
          <a:blip r:embed="rId4"/>
          <a:stretch>
            <a:fillRect/>
          </a:stretch>
        </p:blipFill>
        <p:spPr>
          <a:xfrm>
            <a:off x="531950" y="69762"/>
            <a:ext cx="2562215" cy="19973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67919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2" y="6016771"/>
            <a:ext cx="12192000" cy="841229"/>
          </a:xfrm>
          <a:prstGeom prst="rect">
            <a:avLst/>
          </a:prstGeom>
          <a:solidFill>
            <a:srgbClr val="9D695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i="1" dirty="0" smtClean="0">
                <a:solidFill>
                  <a:srgbClr val="4A322A"/>
                </a:solidFill>
                <a:effectLst>
                  <a:outerShdw blurRad="38100" dist="38100" dir="2700000" algn="tl">
                    <a:srgbClr val="000000">
                      <a:alpha val="43137"/>
                    </a:srgbClr>
                  </a:outerShdw>
                </a:effectLst>
                <a:latin typeface="Century Gothic" panose="020B0502020202020204" pitchFamily="34" charset="0"/>
              </a:rPr>
              <a:t>Do </a:t>
            </a:r>
            <a:r>
              <a:rPr lang="en-US" sz="2400" i="1" dirty="0" err="1" smtClean="0">
                <a:solidFill>
                  <a:srgbClr val="4A322A"/>
                </a:solidFill>
                <a:effectLst>
                  <a:outerShdw blurRad="38100" dist="38100" dir="2700000" algn="tl">
                    <a:srgbClr val="000000">
                      <a:alpha val="43137"/>
                    </a:srgbClr>
                  </a:outerShdw>
                </a:effectLst>
                <a:latin typeface="Century Gothic" panose="020B0502020202020204" pitchFamily="34" charset="0"/>
              </a:rPr>
              <a:t>i</a:t>
            </a:r>
            <a:r>
              <a:rPr lang="en-US" sz="2800" dirty="0" err="1" smtClean="0">
                <a:solidFill>
                  <a:srgbClr val="4A322A"/>
                </a:solidFill>
                <a:effectLst>
                  <a:outerShdw blurRad="38100" dist="38100" dir="2700000" algn="tl">
                    <a:srgbClr val="000000">
                      <a:alpha val="43137"/>
                    </a:srgbClr>
                  </a:outerShdw>
                </a:effectLst>
                <a:latin typeface="Century Gothic" panose="020B0502020202020204" pitchFamily="34" charset="0"/>
              </a:rPr>
              <a:t>T</a:t>
            </a:r>
            <a:r>
              <a:rPr lang="en-US" sz="2400" i="1" dirty="0" smtClean="0">
                <a:solidFill>
                  <a:srgbClr val="4A322A"/>
                </a:solidFill>
                <a:effectLst>
                  <a:outerShdw blurRad="38100" dist="38100" dir="2700000" algn="tl">
                    <a:srgbClr val="000000">
                      <a:alpha val="43137"/>
                    </a:srgbClr>
                  </a:outerShdw>
                </a:effectLst>
                <a:latin typeface="Century Gothic" panose="020B0502020202020204" pitchFamily="34" charset="0"/>
              </a:rPr>
              <a:t> with PRIDE</a:t>
            </a:r>
            <a:endParaRPr lang="en-US" sz="2400" i="1" dirty="0">
              <a:solidFill>
                <a:srgbClr val="4A322A"/>
              </a:solidFill>
              <a:effectLst>
                <a:outerShdw blurRad="38100" dist="38100" dir="2700000" algn="tl">
                  <a:srgbClr val="000000">
                    <a:alpha val="43137"/>
                  </a:srgbClr>
                </a:outerShdw>
              </a:effectLst>
              <a:latin typeface="Century Gothic" panose="020B0502020202020204" pitchFamily="34" charset="0"/>
            </a:endParaRPr>
          </a:p>
        </p:txBody>
      </p:sp>
      <p:sp>
        <p:nvSpPr>
          <p:cNvPr id="5" name="Rectangle 4"/>
          <p:cNvSpPr/>
          <p:nvPr/>
        </p:nvSpPr>
        <p:spPr>
          <a:xfrm>
            <a:off x="0" y="1575976"/>
            <a:ext cx="12330301" cy="122194"/>
          </a:xfrm>
          <a:prstGeom prst="rect">
            <a:avLst/>
          </a:prstGeom>
          <a:solidFill>
            <a:srgbClr val="9D6958">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98922" y="478036"/>
            <a:ext cx="9093078" cy="1215242"/>
          </a:xfrm>
        </p:spPr>
        <p:txBody>
          <a:bodyPr>
            <a:normAutofit fontScale="90000"/>
          </a:bodyPr>
          <a:lstStyle/>
          <a:p>
            <a:pPr algn="ctr"/>
            <a:r>
              <a:rPr lang="en-US" sz="5400" dirty="0" smtClean="0">
                <a:effectLst>
                  <a:outerShdw blurRad="38100" dist="38100" dir="2700000" algn="tl">
                    <a:srgbClr val="000000">
                      <a:alpha val="43137"/>
                    </a:srgbClr>
                  </a:outerShdw>
                </a:effectLst>
                <a:latin typeface="Century Gothic" panose="020B0502020202020204" pitchFamily="34" charset="0"/>
              </a:rPr>
              <a:t>Objectives/Learning</a:t>
            </a:r>
            <a:br>
              <a:rPr lang="en-US" sz="5400" dirty="0" smtClean="0">
                <a:effectLst>
                  <a:outerShdw blurRad="38100" dist="38100" dir="2700000" algn="tl">
                    <a:srgbClr val="000000">
                      <a:alpha val="43137"/>
                    </a:srgbClr>
                  </a:outerShdw>
                </a:effectLst>
                <a:latin typeface="Century Gothic" panose="020B0502020202020204" pitchFamily="34" charset="0"/>
              </a:rPr>
            </a:br>
            <a:r>
              <a:rPr lang="en-US" sz="5400" dirty="0" smtClean="0">
                <a:effectLst>
                  <a:outerShdw blurRad="38100" dist="38100" dir="2700000" algn="tl">
                    <a:srgbClr val="000000">
                      <a:alpha val="43137"/>
                    </a:srgbClr>
                  </a:outerShdw>
                </a:effectLst>
                <a:latin typeface="Century Gothic" panose="020B0502020202020204" pitchFamily="34" charset="0"/>
              </a:rPr>
              <a:t>Targets</a:t>
            </a:r>
            <a:r>
              <a:rPr lang="en-US" dirty="0" smtClean="0">
                <a:effectLst>
                  <a:outerShdw blurRad="38100" dist="38100" dir="2700000" algn="tl">
                    <a:srgbClr val="000000">
                      <a:alpha val="43137"/>
                    </a:srgbClr>
                  </a:outerShdw>
                </a:effectLst>
                <a:latin typeface="Century Gothic" panose="020B0502020202020204" pitchFamily="34" charset="0"/>
              </a:rPr>
              <a:t/>
            </a:r>
            <a:br>
              <a:rPr lang="en-US" dirty="0" smtClean="0">
                <a:effectLst>
                  <a:outerShdw blurRad="38100" dist="38100" dir="2700000" algn="tl">
                    <a:srgbClr val="000000">
                      <a:alpha val="43137"/>
                    </a:srgbClr>
                  </a:outerShdw>
                </a:effectLst>
                <a:latin typeface="Century Gothic" panose="020B0502020202020204" pitchFamily="34" charset="0"/>
              </a:rPr>
            </a:br>
            <a:endParaRPr lang="en-US" i="1" dirty="0">
              <a:effectLst>
                <a:outerShdw blurRad="38100" dist="38100" dir="2700000" algn="tl">
                  <a:srgbClr val="000000">
                    <a:alpha val="43137"/>
                  </a:srgbClr>
                </a:outerShdw>
              </a:effectLst>
              <a:latin typeface="Century Gothic" panose="020B0502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00" y="6072705"/>
            <a:ext cx="764900" cy="7293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p:cNvSpPr/>
          <p:nvPr/>
        </p:nvSpPr>
        <p:spPr>
          <a:xfrm>
            <a:off x="1432" y="1749214"/>
            <a:ext cx="12330301" cy="45719"/>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idx="1"/>
          </p:nvPr>
        </p:nvSpPr>
        <p:spPr>
          <a:xfrm>
            <a:off x="914400" y="1845977"/>
            <a:ext cx="10506771" cy="3585515"/>
          </a:xfrm>
        </p:spPr>
        <p:txBody>
          <a:bodyPr>
            <a:normAutofit/>
          </a:bodyPr>
          <a:lstStyle/>
          <a:p>
            <a:pPr lvl="1" fontAlgn="base"/>
            <a:r>
              <a:rPr lang="en-US" sz="4000" dirty="0" smtClean="0">
                <a:latin typeface="Century Gothic" panose="020B0502020202020204" pitchFamily="34" charset="0"/>
              </a:rPr>
              <a:t>Develop questions per unit that align to the AIMS Science test.</a:t>
            </a:r>
          </a:p>
          <a:p>
            <a:pPr lvl="1" fontAlgn="base"/>
            <a:r>
              <a:rPr lang="en-US" sz="4000" dirty="0" smtClean="0">
                <a:latin typeface="Century Gothic" panose="020B0502020202020204" pitchFamily="34" charset="0"/>
              </a:rPr>
              <a:t>Develop lesson plans and/or summative and formative assessments that align to AIMS Science Test.</a:t>
            </a:r>
            <a:endParaRPr lang="en-US" sz="4000" dirty="0" smtClean="0">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5327333" y="4985647"/>
            <a:ext cx="4019418" cy="18164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396" y="335951"/>
            <a:ext cx="1978437" cy="13391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31601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2423</TotalTime>
  <Words>658</Words>
  <Application>Microsoft Office PowerPoint</Application>
  <PresentationFormat>Widescreen</PresentationFormat>
  <Paragraphs>110</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Century Gothic</vt:lpstr>
      <vt:lpstr>Office Theme</vt:lpstr>
      <vt:lpstr>PowerPoint Presentation</vt:lpstr>
      <vt:lpstr>TUHSD is committed to developing the potential of all students, staff, and community.</vt:lpstr>
      <vt:lpstr>Our TUHSD Vision:  Learning today, leading tomorrow.</vt:lpstr>
      <vt:lpstr>Our TUHSD Vision:  Learning today, leading tomorrow.</vt:lpstr>
      <vt:lpstr>Our TUHSD Vision:  Learning today, leading tomorrow.</vt:lpstr>
      <vt:lpstr>PowerPoint Presentation</vt:lpstr>
      <vt:lpstr>PowerPoint Presentation</vt:lpstr>
      <vt:lpstr>Essential Questions  </vt:lpstr>
      <vt:lpstr>Objectives/Learning Targets </vt:lpstr>
      <vt:lpstr>PowerPoint Presentation</vt:lpstr>
      <vt:lpstr>PowerPoint Presentation</vt:lpstr>
      <vt:lpstr>Afternoon Work-plan </vt:lpstr>
      <vt:lpstr>PowerPoint Presentation</vt:lpstr>
    </vt:vector>
  </TitlesOfParts>
  <Company>TUHSD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Suggs</dc:creator>
  <cp:lastModifiedBy>Kimberly Baerwald</cp:lastModifiedBy>
  <cp:revision>28</cp:revision>
  <dcterms:created xsi:type="dcterms:W3CDTF">2017-09-06T21:28:13Z</dcterms:created>
  <dcterms:modified xsi:type="dcterms:W3CDTF">2017-09-11T23:17:33Z</dcterms:modified>
</cp:coreProperties>
</file>